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handoutMasterIdLst>
    <p:handoutMasterId r:id="rId16"/>
  </p:handoutMasterIdLst>
  <p:sldIdLst>
    <p:sldId id="256" r:id="rId2"/>
    <p:sldId id="257" r:id="rId3"/>
    <p:sldId id="273" r:id="rId4"/>
    <p:sldId id="267" r:id="rId5"/>
    <p:sldId id="274" r:id="rId6"/>
    <p:sldId id="263" r:id="rId7"/>
    <p:sldId id="258" r:id="rId8"/>
    <p:sldId id="259" r:id="rId9"/>
    <p:sldId id="260" r:id="rId10"/>
    <p:sldId id="271" r:id="rId11"/>
    <p:sldId id="261" r:id="rId12"/>
    <p:sldId id="262" r:id="rId13"/>
    <p:sldId id="272" r:id="rId14"/>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86" d="100"/>
          <a:sy n="86" d="100"/>
        </p:scale>
        <p:origin x="514"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1728D5F-CE8B-4BE7-A9BA-802FE7338387}"/>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r>
              <a:rPr lang="en-GB"/>
              <a:t>Y4 Bushcraft Residential 2024</a:t>
            </a:r>
          </a:p>
        </p:txBody>
      </p:sp>
      <p:sp>
        <p:nvSpPr>
          <p:cNvPr id="3" name="Date Placeholder 2">
            <a:extLst>
              <a:ext uri="{FF2B5EF4-FFF2-40B4-BE49-F238E27FC236}">
                <a16:creationId xmlns:a16="http://schemas.microsoft.com/office/drawing/2014/main" id="{648F6406-F5B7-42DD-9FF5-1F550F0FA0B8}"/>
              </a:ext>
            </a:extLst>
          </p:cNvPr>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12F6C605-4330-455F-8550-7823FE5809ED}" type="datetimeFigureOut">
              <a:rPr lang="en-GB" smtClean="0"/>
              <a:t>04/03/2025</a:t>
            </a:fld>
            <a:endParaRPr lang="en-GB"/>
          </a:p>
        </p:txBody>
      </p:sp>
      <p:sp>
        <p:nvSpPr>
          <p:cNvPr id="4" name="Footer Placeholder 3">
            <a:extLst>
              <a:ext uri="{FF2B5EF4-FFF2-40B4-BE49-F238E27FC236}">
                <a16:creationId xmlns:a16="http://schemas.microsoft.com/office/drawing/2014/main" id="{E86F67E1-8DE9-40A9-AA1B-891033F209FD}"/>
              </a:ext>
            </a:extLst>
          </p:cNvPr>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CF9AB45B-0A46-4A48-9A6B-2B5290E2A807}"/>
              </a:ext>
            </a:extLst>
          </p:cNvPr>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1A8AC464-1A12-4947-B053-3BE751AC8154}" type="slidenum">
              <a:rPr lang="en-GB" smtClean="0"/>
              <a:t>‹#›</a:t>
            </a:fld>
            <a:endParaRPr lang="en-GB"/>
          </a:p>
        </p:txBody>
      </p:sp>
    </p:spTree>
    <p:extLst>
      <p:ext uri="{BB962C8B-B14F-4D97-AF65-F5344CB8AC3E}">
        <p14:creationId xmlns:p14="http://schemas.microsoft.com/office/powerpoint/2010/main" val="61742098"/>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r>
              <a:rPr lang="en-GB"/>
              <a:t>Y4 Bushcraft Residential 2024</a:t>
            </a:r>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C1848FCC-FDC5-4E27-A3D0-B7FF2898D28C}" type="datetimeFigureOut">
              <a:rPr lang="en-GB" smtClean="0"/>
              <a:t>04/03/2025</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42BCA731-D7B8-4A62-A9B9-03FA8F3552E1}" type="slidenum">
              <a:rPr lang="en-GB" smtClean="0"/>
              <a:t>‹#›</a:t>
            </a:fld>
            <a:endParaRPr lang="en-GB"/>
          </a:p>
        </p:txBody>
      </p:sp>
    </p:spTree>
    <p:extLst>
      <p:ext uri="{BB962C8B-B14F-4D97-AF65-F5344CB8AC3E}">
        <p14:creationId xmlns:p14="http://schemas.microsoft.com/office/powerpoint/2010/main" val="1518434250"/>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F3ED20-3443-49BA-B49E-4276AD6BCC6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19174ED-044E-4C3A-B3FC-4FE19FE2142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432C678-6BA1-4DE5-AE47-3A9F44D97F48}"/>
              </a:ext>
            </a:extLst>
          </p:cNvPr>
          <p:cNvSpPr>
            <a:spLocks noGrp="1"/>
          </p:cNvSpPr>
          <p:nvPr>
            <p:ph type="dt" sz="half" idx="10"/>
          </p:nvPr>
        </p:nvSpPr>
        <p:spPr/>
        <p:txBody>
          <a:bodyPr/>
          <a:lstStyle/>
          <a:p>
            <a:fld id="{F2A9B6C4-19E0-466C-B8B8-5CBA1AC774D8}" type="datetimeFigureOut">
              <a:rPr lang="en-GB" smtClean="0"/>
              <a:t>04/03/2025</a:t>
            </a:fld>
            <a:endParaRPr lang="en-GB"/>
          </a:p>
        </p:txBody>
      </p:sp>
      <p:sp>
        <p:nvSpPr>
          <p:cNvPr id="5" name="Footer Placeholder 4">
            <a:extLst>
              <a:ext uri="{FF2B5EF4-FFF2-40B4-BE49-F238E27FC236}">
                <a16:creationId xmlns:a16="http://schemas.microsoft.com/office/drawing/2014/main" id="{6CF5024A-C121-4ABC-BF9A-A9757C83303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1BC220A-3D7E-4DD8-8D7B-6B89B9F53D22}"/>
              </a:ext>
            </a:extLst>
          </p:cNvPr>
          <p:cNvSpPr>
            <a:spLocks noGrp="1"/>
          </p:cNvSpPr>
          <p:nvPr>
            <p:ph type="sldNum" sz="quarter" idx="12"/>
          </p:nvPr>
        </p:nvSpPr>
        <p:spPr/>
        <p:txBody>
          <a:bodyPr/>
          <a:lstStyle/>
          <a:p>
            <a:fld id="{42B976D5-FCD9-45DB-B434-405CD3ED1041}" type="slidenum">
              <a:rPr lang="en-GB" smtClean="0"/>
              <a:t>‹#›</a:t>
            </a:fld>
            <a:endParaRPr lang="en-GB"/>
          </a:p>
        </p:txBody>
      </p:sp>
    </p:spTree>
    <p:extLst>
      <p:ext uri="{BB962C8B-B14F-4D97-AF65-F5344CB8AC3E}">
        <p14:creationId xmlns:p14="http://schemas.microsoft.com/office/powerpoint/2010/main" val="38757939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6A182-EB8E-4394-ADD3-91A94DE75EB1}"/>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45AD518-B111-4DB4-9DF6-68858AF31C7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C8BAFFD-B252-4EBB-A990-3F1463084D10}"/>
              </a:ext>
            </a:extLst>
          </p:cNvPr>
          <p:cNvSpPr>
            <a:spLocks noGrp="1"/>
          </p:cNvSpPr>
          <p:nvPr>
            <p:ph type="dt" sz="half" idx="10"/>
          </p:nvPr>
        </p:nvSpPr>
        <p:spPr/>
        <p:txBody>
          <a:bodyPr/>
          <a:lstStyle/>
          <a:p>
            <a:fld id="{F2A9B6C4-19E0-466C-B8B8-5CBA1AC774D8}" type="datetimeFigureOut">
              <a:rPr lang="en-GB" smtClean="0"/>
              <a:t>04/03/2025</a:t>
            </a:fld>
            <a:endParaRPr lang="en-GB"/>
          </a:p>
        </p:txBody>
      </p:sp>
      <p:sp>
        <p:nvSpPr>
          <p:cNvPr id="5" name="Footer Placeholder 4">
            <a:extLst>
              <a:ext uri="{FF2B5EF4-FFF2-40B4-BE49-F238E27FC236}">
                <a16:creationId xmlns:a16="http://schemas.microsoft.com/office/drawing/2014/main" id="{9FB15372-191D-456A-9A4F-D17841DCDA5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9818FF2-B41E-4F2D-A81C-06FECAE05930}"/>
              </a:ext>
            </a:extLst>
          </p:cNvPr>
          <p:cNvSpPr>
            <a:spLocks noGrp="1"/>
          </p:cNvSpPr>
          <p:nvPr>
            <p:ph type="sldNum" sz="quarter" idx="12"/>
          </p:nvPr>
        </p:nvSpPr>
        <p:spPr/>
        <p:txBody>
          <a:bodyPr/>
          <a:lstStyle/>
          <a:p>
            <a:fld id="{42B976D5-FCD9-45DB-B434-405CD3ED1041}" type="slidenum">
              <a:rPr lang="en-GB" smtClean="0"/>
              <a:t>‹#›</a:t>
            </a:fld>
            <a:endParaRPr lang="en-GB"/>
          </a:p>
        </p:txBody>
      </p:sp>
    </p:spTree>
    <p:extLst>
      <p:ext uri="{BB962C8B-B14F-4D97-AF65-F5344CB8AC3E}">
        <p14:creationId xmlns:p14="http://schemas.microsoft.com/office/powerpoint/2010/main" val="7695378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9FA93EC-4843-4F78-900B-5D684E74340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635A65D-E6E6-4B36-9908-98A2A1ED907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E88553B-49FB-4C12-B048-1D4664ED20D8}"/>
              </a:ext>
            </a:extLst>
          </p:cNvPr>
          <p:cNvSpPr>
            <a:spLocks noGrp="1"/>
          </p:cNvSpPr>
          <p:nvPr>
            <p:ph type="dt" sz="half" idx="10"/>
          </p:nvPr>
        </p:nvSpPr>
        <p:spPr/>
        <p:txBody>
          <a:bodyPr/>
          <a:lstStyle/>
          <a:p>
            <a:fld id="{F2A9B6C4-19E0-466C-B8B8-5CBA1AC774D8}" type="datetimeFigureOut">
              <a:rPr lang="en-GB" smtClean="0"/>
              <a:t>04/03/2025</a:t>
            </a:fld>
            <a:endParaRPr lang="en-GB"/>
          </a:p>
        </p:txBody>
      </p:sp>
      <p:sp>
        <p:nvSpPr>
          <p:cNvPr id="5" name="Footer Placeholder 4">
            <a:extLst>
              <a:ext uri="{FF2B5EF4-FFF2-40B4-BE49-F238E27FC236}">
                <a16:creationId xmlns:a16="http://schemas.microsoft.com/office/drawing/2014/main" id="{5800A2EF-548C-4E75-9224-704F7BC0A62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F513569-B04E-466B-86CD-E84B6576A3A0}"/>
              </a:ext>
            </a:extLst>
          </p:cNvPr>
          <p:cNvSpPr>
            <a:spLocks noGrp="1"/>
          </p:cNvSpPr>
          <p:nvPr>
            <p:ph type="sldNum" sz="quarter" idx="12"/>
          </p:nvPr>
        </p:nvSpPr>
        <p:spPr/>
        <p:txBody>
          <a:bodyPr/>
          <a:lstStyle/>
          <a:p>
            <a:fld id="{42B976D5-FCD9-45DB-B434-405CD3ED1041}" type="slidenum">
              <a:rPr lang="en-GB" smtClean="0"/>
              <a:t>‹#›</a:t>
            </a:fld>
            <a:endParaRPr lang="en-GB"/>
          </a:p>
        </p:txBody>
      </p:sp>
    </p:spTree>
    <p:extLst>
      <p:ext uri="{BB962C8B-B14F-4D97-AF65-F5344CB8AC3E}">
        <p14:creationId xmlns:p14="http://schemas.microsoft.com/office/powerpoint/2010/main" val="5345591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992328-F13C-42DC-BD80-821CE82A47E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CE87405-3374-4025-853C-F19686C10C9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8A11588-07C8-4780-ADE6-CD338290DCF8}"/>
              </a:ext>
            </a:extLst>
          </p:cNvPr>
          <p:cNvSpPr>
            <a:spLocks noGrp="1"/>
          </p:cNvSpPr>
          <p:nvPr>
            <p:ph type="dt" sz="half" idx="10"/>
          </p:nvPr>
        </p:nvSpPr>
        <p:spPr/>
        <p:txBody>
          <a:bodyPr/>
          <a:lstStyle/>
          <a:p>
            <a:fld id="{F2A9B6C4-19E0-466C-B8B8-5CBA1AC774D8}" type="datetimeFigureOut">
              <a:rPr lang="en-GB" smtClean="0"/>
              <a:t>04/03/2025</a:t>
            </a:fld>
            <a:endParaRPr lang="en-GB"/>
          </a:p>
        </p:txBody>
      </p:sp>
      <p:sp>
        <p:nvSpPr>
          <p:cNvPr id="5" name="Footer Placeholder 4">
            <a:extLst>
              <a:ext uri="{FF2B5EF4-FFF2-40B4-BE49-F238E27FC236}">
                <a16:creationId xmlns:a16="http://schemas.microsoft.com/office/drawing/2014/main" id="{E58F548E-CC79-4DE9-8082-2BB10F7B10A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1F7E629-8AD3-417F-93DA-087FA7040651}"/>
              </a:ext>
            </a:extLst>
          </p:cNvPr>
          <p:cNvSpPr>
            <a:spLocks noGrp="1"/>
          </p:cNvSpPr>
          <p:nvPr>
            <p:ph type="sldNum" sz="quarter" idx="12"/>
          </p:nvPr>
        </p:nvSpPr>
        <p:spPr/>
        <p:txBody>
          <a:bodyPr/>
          <a:lstStyle/>
          <a:p>
            <a:fld id="{42B976D5-FCD9-45DB-B434-405CD3ED1041}" type="slidenum">
              <a:rPr lang="en-GB" smtClean="0"/>
              <a:t>‹#›</a:t>
            </a:fld>
            <a:endParaRPr lang="en-GB"/>
          </a:p>
        </p:txBody>
      </p:sp>
    </p:spTree>
    <p:extLst>
      <p:ext uri="{BB962C8B-B14F-4D97-AF65-F5344CB8AC3E}">
        <p14:creationId xmlns:p14="http://schemas.microsoft.com/office/powerpoint/2010/main" val="13520679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9877FB-EF79-42A4-A649-66055A33000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C1ED9B03-FA4C-4C5A-88D2-E6A3627D11E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DB0C9F2B-6D5C-4AAC-A65B-89B2187A75D8}"/>
              </a:ext>
            </a:extLst>
          </p:cNvPr>
          <p:cNvSpPr>
            <a:spLocks noGrp="1"/>
          </p:cNvSpPr>
          <p:nvPr>
            <p:ph type="dt" sz="half" idx="10"/>
          </p:nvPr>
        </p:nvSpPr>
        <p:spPr/>
        <p:txBody>
          <a:bodyPr/>
          <a:lstStyle/>
          <a:p>
            <a:fld id="{F2A9B6C4-19E0-466C-B8B8-5CBA1AC774D8}" type="datetimeFigureOut">
              <a:rPr lang="en-GB" smtClean="0"/>
              <a:t>04/03/2025</a:t>
            </a:fld>
            <a:endParaRPr lang="en-GB"/>
          </a:p>
        </p:txBody>
      </p:sp>
      <p:sp>
        <p:nvSpPr>
          <p:cNvPr id="5" name="Footer Placeholder 4">
            <a:extLst>
              <a:ext uri="{FF2B5EF4-FFF2-40B4-BE49-F238E27FC236}">
                <a16:creationId xmlns:a16="http://schemas.microsoft.com/office/drawing/2014/main" id="{54DA1BA5-AB6F-40AC-B654-215E252623E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3241EBE-922C-4346-9059-51F90DFB0DFF}"/>
              </a:ext>
            </a:extLst>
          </p:cNvPr>
          <p:cNvSpPr>
            <a:spLocks noGrp="1"/>
          </p:cNvSpPr>
          <p:nvPr>
            <p:ph type="sldNum" sz="quarter" idx="12"/>
          </p:nvPr>
        </p:nvSpPr>
        <p:spPr/>
        <p:txBody>
          <a:bodyPr/>
          <a:lstStyle/>
          <a:p>
            <a:fld id="{42B976D5-FCD9-45DB-B434-405CD3ED1041}" type="slidenum">
              <a:rPr lang="en-GB" smtClean="0"/>
              <a:t>‹#›</a:t>
            </a:fld>
            <a:endParaRPr lang="en-GB"/>
          </a:p>
        </p:txBody>
      </p:sp>
    </p:spTree>
    <p:extLst>
      <p:ext uri="{BB962C8B-B14F-4D97-AF65-F5344CB8AC3E}">
        <p14:creationId xmlns:p14="http://schemas.microsoft.com/office/powerpoint/2010/main" val="3362595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D38B9E-B102-4487-B9F3-028828C3796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DAD6F31-F88D-4A79-943A-C0C6FDF30FFA}"/>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80AB5F8-B491-42C6-845A-9BA124A6A73C}"/>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32B8EED-5336-4600-B8B9-3C7E1A549803}"/>
              </a:ext>
            </a:extLst>
          </p:cNvPr>
          <p:cNvSpPr>
            <a:spLocks noGrp="1"/>
          </p:cNvSpPr>
          <p:nvPr>
            <p:ph type="dt" sz="half" idx="10"/>
          </p:nvPr>
        </p:nvSpPr>
        <p:spPr/>
        <p:txBody>
          <a:bodyPr/>
          <a:lstStyle/>
          <a:p>
            <a:fld id="{F2A9B6C4-19E0-466C-B8B8-5CBA1AC774D8}" type="datetimeFigureOut">
              <a:rPr lang="en-GB" smtClean="0"/>
              <a:t>04/03/2025</a:t>
            </a:fld>
            <a:endParaRPr lang="en-GB"/>
          </a:p>
        </p:txBody>
      </p:sp>
      <p:sp>
        <p:nvSpPr>
          <p:cNvPr id="6" name="Footer Placeholder 5">
            <a:extLst>
              <a:ext uri="{FF2B5EF4-FFF2-40B4-BE49-F238E27FC236}">
                <a16:creationId xmlns:a16="http://schemas.microsoft.com/office/drawing/2014/main" id="{764606C5-765F-41CD-8D53-28699FDAF66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18AFBD3-48D5-4850-9169-4E59814986AF}"/>
              </a:ext>
            </a:extLst>
          </p:cNvPr>
          <p:cNvSpPr>
            <a:spLocks noGrp="1"/>
          </p:cNvSpPr>
          <p:nvPr>
            <p:ph type="sldNum" sz="quarter" idx="12"/>
          </p:nvPr>
        </p:nvSpPr>
        <p:spPr/>
        <p:txBody>
          <a:bodyPr/>
          <a:lstStyle/>
          <a:p>
            <a:fld id="{42B976D5-FCD9-45DB-B434-405CD3ED1041}" type="slidenum">
              <a:rPr lang="en-GB" smtClean="0"/>
              <a:t>‹#›</a:t>
            </a:fld>
            <a:endParaRPr lang="en-GB"/>
          </a:p>
        </p:txBody>
      </p:sp>
    </p:spTree>
    <p:extLst>
      <p:ext uri="{BB962C8B-B14F-4D97-AF65-F5344CB8AC3E}">
        <p14:creationId xmlns:p14="http://schemas.microsoft.com/office/powerpoint/2010/main" val="3509525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5B9575-661F-46D0-967C-CC49C422586D}"/>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AD53EDB-30E3-4224-8C7E-E52E883848E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EC96D4AB-3384-4C6E-BF34-F2E9F3AED1B6}"/>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55A3606D-B217-4A1C-8F60-7D89606477B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A11FD29-46C5-4B3A-B171-7F2F635C6F5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4AD7CE97-CE70-49B5-B4DF-F0F14DCFB24B}"/>
              </a:ext>
            </a:extLst>
          </p:cNvPr>
          <p:cNvSpPr>
            <a:spLocks noGrp="1"/>
          </p:cNvSpPr>
          <p:nvPr>
            <p:ph type="dt" sz="half" idx="10"/>
          </p:nvPr>
        </p:nvSpPr>
        <p:spPr/>
        <p:txBody>
          <a:bodyPr/>
          <a:lstStyle/>
          <a:p>
            <a:fld id="{F2A9B6C4-19E0-466C-B8B8-5CBA1AC774D8}" type="datetimeFigureOut">
              <a:rPr lang="en-GB" smtClean="0"/>
              <a:t>04/03/2025</a:t>
            </a:fld>
            <a:endParaRPr lang="en-GB"/>
          </a:p>
        </p:txBody>
      </p:sp>
      <p:sp>
        <p:nvSpPr>
          <p:cNvPr id="8" name="Footer Placeholder 7">
            <a:extLst>
              <a:ext uri="{FF2B5EF4-FFF2-40B4-BE49-F238E27FC236}">
                <a16:creationId xmlns:a16="http://schemas.microsoft.com/office/drawing/2014/main" id="{C85D4C85-766D-4B3C-B870-9062616F334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AED11CF9-2A02-4336-96FB-53DF46230717}"/>
              </a:ext>
            </a:extLst>
          </p:cNvPr>
          <p:cNvSpPr>
            <a:spLocks noGrp="1"/>
          </p:cNvSpPr>
          <p:nvPr>
            <p:ph type="sldNum" sz="quarter" idx="12"/>
          </p:nvPr>
        </p:nvSpPr>
        <p:spPr/>
        <p:txBody>
          <a:bodyPr/>
          <a:lstStyle/>
          <a:p>
            <a:fld id="{42B976D5-FCD9-45DB-B434-405CD3ED1041}" type="slidenum">
              <a:rPr lang="en-GB" smtClean="0"/>
              <a:t>‹#›</a:t>
            </a:fld>
            <a:endParaRPr lang="en-GB"/>
          </a:p>
        </p:txBody>
      </p:sp>
    </p:spTree>
    <p:extLst>
      <p:ext uri="{BB962C8B-B14F-4D97-AF65-F5344CB8AC3E}">
        <p14:creationId xmlns:p14="http://schemas.microsoft.com/office/powerpoint/2010/main" val="18909281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56C3D1-D023-4459-AD09-3CA1D099497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7FB5B1E-2A3C-4443-BFBE-1123D408D05F}"/>
              </a:ext>
            </a:extLst>
          </p:cNvPr>
          <p:cNvSpPr>
            <a:spLocks noGrp="1"/>
          </p:cNvSpPr>
          <p:nvPr>
            <p:ph type="dt" sz="half" idx="10"/>
          </p:nvPr>
        </p:nvSpPr>
        <p:spPr/>
        <p:txBody>
          <a:bodyPr/>
          <a:lstStyle/>
          <a:p>
            <a:fld id="{F2A9B6C4-19E0-466C-B8B8-5CBA1AC774D8}" type="datetimeFigureOut">
              <a:rPr lang="en-GB" smtClean="0"/>
              <a:t>04/03/2025</a:t>
            </a:fld>
            <a:endParaRPr lang="en-GB"/>
          </a:p>
        </p:txBody>
      </p:sp>
      <p:sp>
        <p:nvSpPr>
          <p:cNvPr id="4" name="Footer Placeholder 3">
            <a:extLst>
              <a:ext uri="{FF2B5EF4-FFF2-40B4-BE49-F238E27FC236}">
                <a16:creationId xmlns:a16="http://schemas.microsoft.com/office/drawing/2014/main" id="{66C48CCD-7C26-4DBC-9D19-09ACB5773E7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F58EA38-6046-4A18-A683-2628D759FF3C}"/>
              </a:ext>
            </a:extLst>
          </p:cNvPr>
          <p:cNvSpPr>
            <a:spLocks noGrp="1"/>
          </p:cNvSpPr>
          <p:nvPr>
            <p:ph type="sldNum" sz="quarter" idx="12"/>
          </p:nvPr>
        </p:nvSpPr>
        <p:spPr/>
        <p:txBody>
          <a:bodyPr/>
          <a:lstStyle/>
          <a:p>
            <a:fld id="{42B976D5-FCD9-45DB-B434-405CD3ED1041}" type="slidenum">
              <a:rPr lang="en-GB" smtClean="0"/>
              <a:t>‹#›</a:t>
            </a:fld>
            <a:endParaRPr lang="en-GB"/>
          </a:p>
        </p:txBody>
      </p:sp>
    </p:spTree>
    <p:extLst>
      <p:ext uri="{BB962C8B-B14F-4D97-AF65-F5344CB8AC3E}">
        <p14:creationId xmlns:p14="http://schemas.microsoft.com/office/powerpoint/2010/main" val="39381527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B0DE4E4-3DF8-4EF7-AFE7-1F85D63F1DB9}"/>
              </a:ext>
            </a:extLst>
          </p:cNvPr>
          <p:cNvSpPr>
            <a:spLocks noGrp="1"/>
          </p:cNvSpPr>
          <p:nvPr>
            <p:ph type="dt" sz="half" idx="10"/>
          </p:nvPr>
        </p:nvSpPr>
        <p:spPr/>
        <p:txBody>
          <a:bodyPr/>
          <a:lstStyle/>
          <a:p>
            <a:fld id="{F2A9B6C4-19E0-466C-B8B8-5CBA1AC774D8}" type="datetimeFigureOut">
              <a:rPr lang="en-GB" smtClean="0"/>
              <a:t>04/03/2025</a:t>
            </a:fld>
            <a:endParaRPr lang="en-GB"/>
          </a:p>
        </p:txBody>
      </p:sp>
      <p:sp>
        <p:nvSpPr>
          <p:cNvPr id="3" name="Footer Placeholder 2">
            <a:extLst>
              <a:ext uri="{FF2B5EF4-FFF2-40B4-BE49-F238E27FC236}">
                <a16:creationId xmlns:a16="http://schemas.microsoft.com/office/drawing/2014/main" id="{DBF65476-61BE-48DF-8BED-739DD08230BE}"/>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06B2457-5612-4203-825D-C9F5CDE0937D}"/>
              </a:ext>
            </a:extLst>
          </p:cNvPr>
          <p:cNvSpPr>
            <a:spLocks noGrp="1"/>
          </p:cNvSpPr>
          <p:nvPr>
            <p:ph type="sldNum" sz="quarter" idx="12"/>
          </p:nvPr>
        </p:nvSpPr>
        <p:spPr/>
        <p:txBody>
          <a:bodyPr/>
          <a:lstStyle/>
          <a:p>
            <a:fld id="{42B976D5-FCD9-45DB-B434-405CD3ED1041}" type="slidenum">
              <a:rPr lang="en-GB" smtClean="0"/>
              <a:t>‹#›</a:t>
            </a:fld>
            <a:endParaRPr lang="en-GB"/>
          </a:p>
        </p:txBody>
      </p:sp>
    </p:spTree>
    <p:extLst>
      <p:ext uri="{BB962C8B-B14F-4D97-AF65-F5344CB8AC3E}">
        <p14:creationId xmlns:p14="http://schemas.microsoft.com/office/powerpoint/2010/main" val="2122504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FFC0FC-A974-4C0E-8B6A-9CFD111132C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EE006C6-C1E5-4534-9D5B-D2E58BD724C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7AB2E96-273A-4F2E-A81E-9CF9AD4A85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20B87F2-BE2B-47F5-8770-E36DE11C35F9}"/>
              </a:ext>
            </a:extLst>
          </p:cNvPr>
          <p:cNvSpPr>
            <a:spLocks noGrp="1"/>
          </p:cNvSpPr>
          <p:nvPr>
            <p:ph type="dt" sz="half" idx="10"/>
          </p:nvPr>
        </p:nvSpPr>
        <p:spPr/>
        <p:txBody>
          <a:bodyPr/>
          <a:lstStyle/>
          <a:p>
            <a:fld id="{F2A9B6C4-19E0-466C-B8B8-5CBA1AC774D8}" type="datetimeFigureOut">
              <a:rPr lang="en-GB" smtClean="0"/>
              <a:t>04/03/2025</a:t>
            </a:fld>
            <a:endParaRPr lang="en-GB"/>
          </a:p>
        </p:txBody>
      </p:sp>
      <p:sp>
        <p:nvSpPr>
          <p:cNvPr id="6" name="Footer Placeholder 5">
            <a:extLst>
              <a:ext uri="{FF2B5EF4-FFF2-40B4-BE49-F238E27FC236}">
                <a16:creationId xmlns:a16="http://schemas.microsoft.com/office/drawing/2014/main" id="{797D8FE8-B14B-4434-AD09-C27122F6DC6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97678E0-C3A1-471D-8522-AD1B1B420221}"/>
              </a:ext>
            </a:extLst>
          </p:cNvPr>
          <p:cNvSpPr>
            <a:spLocks noGrp="1"/>
          </p:cNvSpPr>
          <p:nvPr>
            <p:ph type="sldNum" sz="quarter" idx="12"/>
          </p:nvPr>
        </p:nvSpPr>
        <p:spPr/>
        <p:txBody>
          <a:bodyPr/>
          <a:lstStyle/>
          <a:p>
            <a:fld id="{42B976D5-FCD9-45DB-B434-405CD3ED1041}" type="slidenum">
              <a:rPr lang="en-GB" smtClean="0"/>
              <a:t>‹#›</a:t>
            </a:fld>
            <a:endParaRPr lang="en-GB"/>
          </a:p>
        </p:txBody>
      </p:sp>
    </p:spTree>
    <p:extLst>
      <p:ext uri="{BB962C8B-B14F-4D97-AF65-F5344CB8AC3E}">
        <p14:creationId xmlns:p14="http://schemas.microsoft.com/office/powerpoint/2010/main" val="17287607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A277A-4BFD-42D8-867A-76778B6C430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9B9890E-45E6-4E5E-A815-D47A77A84CE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019D6666-5A73-4E84-BF6C-DEEC177D415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4D01315-BFC0-4300-9BAE-5C023D453DCC}"/>
              </a:ext>
            </a:extLst>
          </p:cNvPr>
          <p:cNvSpPr>
            <a:spLocks noGrp="1"/>
          </p:cNvSpPr>
          <p:nvPr>
            <p:ph type="dt" sz="half" idx="10"/>
          </p:nvPr>
        </p:nvSpPr>
        <p:spPr/>
        <p:txBody>
          <a:bodyPr/>
          <a:lstStyle/>
          <a:p>
            <a:fld id="{F2A9B6C4-19E0-466C-B8B8-5CBA1AC774D8}" type="datetimeFigureOut">
              <a:rPr lang="en-GB" smtClean="0"/>
              <a:t>04/03/2025</a:t>
            </a:fld>
            <a:endParaRPr lang="en-GB"/>
          </a:p>
        </p:txBody>
      </p:sp>
      <p:sp>
        <p:nvSpPr>
          <p:cNvPr id="6" name="Footer Placeholder 5">
            <a:extLst>
              <a:ext uri="{FF2B5EF4-FFF2-40B4-BE49-F238E27FC236}">
                <a16:creationId xmlns:a16="http://schemas.microsoft.com/office/drawing/2014/main" id="{2680EFC3-9BFF-4D8C-BD9A-D46429E217E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AB71693-CB0B-4052-BF4E-E1591F11FC42}"/>
              </a:ext>
            </a:extLst>
          </p:cNvPr>
          <p:cNvSpPr>
            <a:spLocks noGrp="1"/>
          </p:cNvSpPr>
          <p:nvPr>
            <p:ph type="sldNum" sz="quarter" idx="12"/>
          </p:nvPr>
        </p:nvSpPr>
        <p:spPr/>
        <p:txBody>
          <a:bodyPr/>
          <a:lstStyle/>
          <a:p>
            <a:fld id="{42B976D5-FCD9-45DB-B434-405CD3ED1041}" type="slidenum">
              <a:rPr lang="en-GB" smtClean="0"/>
              <a:t>‹#›</a:t>
            </a:fld>
            <a:endParaRPr lang="en-GB"/>
          </a:p>
        </p:txBody>
      </p:sp>
    </p:spTree>
    <p:extLst>
      <p:ext uri="{BB962C8B-B14F-4D97-AF65-F5344CB8AC3E}">
        <p14:creationId xmlns:p14="http://schemas.microsoft.com/office/powerpoint/2010/main" val="37586383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9F83FE6-8398-4D11-B785-01E9449F777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789A8F4-5FA1-4115-86BE-C25225AF91F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1C8CD19-B212-42DE-85C8-A5DB87A2D37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A9B6C4-19E0-466C-B8B8-5CBA1AC774D8}" type="datetimeFigureOut">
              <a:rPr lang="en-GB" smtClean="0"/>
              <a:t>04/03/2025</a:t>
            </a:fld>
            <a:endParaRPr lang="en-GB"/>
          </a:p>
        </p:txBody>
      </p:sp>
      <p:sp>
        <p:nvSpPr>
          <p:cNvPr id="5" name="Footer Placeholder 4">
            <a:extLst>
              <a:ext uri="{FF2B5EF4-FFF2-40B4-BE49-F238E27FC236}">
                <a16:creationId xmlns:a16="http://schemas.microsoft.com/office/drawing/2014/main" id="{52BAA58D-C0F7-44A9-8037-00004D40D24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7660534C-34B6-4D1C-A168-083F16DC860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B976D5-FCD9-45DB-B434-405CD3ED1041}" type="slidenum">
              <a:rPr lang="en-GB" smtClean="0"/>
              <a:t>‹#›</a:t>
            </a:fld>
            <a:endParaRPr lang="en-GB"/>
          </a:p>
        </p:txBody>
      </p:sp>
    </p:spTree>
    <p:extLst>
      <p:ext uri="{BB962C8B-B14F-4D97-AF65-F5344CB8AC3E}">
        <p14:creationId xmlns:p14="http://schemas.microsoft.com/office/powerpoint/2010/main" val="39944793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youtu.be/l2XJ7ousbeM" TargetMode="Externa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D68B0-E78F-4D5F-8590-187AAC0B2B25}"/>
              </a:ext>
            </a:extLst>
          </p:cNvPr>
          <p:cNvSpPr>
            <a:spLocks noGrp="1"/>
          </p:cNvSpPr>
          <p:nvPr>
            <p:ph type="ctrTitle"/>
          </p:nvPr>
        </p:nvSpPr>
        <p:spPr>
          <a:xfrm>
            <a:off x="88901" y="-61803"/>
            <a:ext cx="11996441" cy="1420452"/>
          </a:xfrm>
        </p:spPr>
        <p:txBody>
          <a:bodyPr>
            <a:noAutofit/>
          </a:bodyPr>
          <a:lstStyle/>
          <a:p>
            <a:r>
              <a:rPr lang="en-GB" sz="4800" dirty="0">
                <a:latin typeface="OpenDyslexicAlta" panose="00000500000000000000" pitchFamily="50" charset="0"/>
              </a:rPr>
              <a:t>Year 3 Big Camp</a:t>
            </a:r>
            <a:br>
              <a:rPr lang="en-GB" sz="4800" dirty="0">
                <a:latin typeface="OpenDyslexicAlta" panose="00000500000000000000" pitchFamily="50" charset="0"/>
              </a:rPr>
            </a:br>
            <a:r>
              <a:rPr lang="en-GB" sz="3200" dirty="0">
                <a:latin typeface="OpenDyslexicAlta" panose="00000500000000000000" pitchFamily="50" charset="0"/>
              </a:rPr>
              <a:t>6</a:t>
            </a:r>
            <a:r>
              <a:rPr lang="en-GB" sz="3200" baseline="30000" dirty="0">
                <a:latin typeface="OpenDyslexicAlta" panose="00000500000000000000" pitchFamily="50" charset="0"/>
              </a:rPr>
              <a:t>th</a:t>
            </a:r>
            <a:r>
              <a:rPr lang="en-GB" sz="3200" dirty="0">
                <a:latin typeface="OpenDyslexicAlta" panose="00000500000000000000" pitchFamily="50" charset="0"/>
              </a:rPr>
              <a:t> – 7</a:t>
            </a:r>
            <a:r>
              <a:rPr lang="en-GB" sz="3200" baseline="30000" dirty="0">
                <a:latin typeface="OpenDyslexicAlta" panose="00000500000000000000" pitchFamily="50" charset="0"/>
              </a:rPr>
              <a:t>th</a:t>
            </a:r>
            <a:r>
              <a:rPr lang="en-GB" sz="3200" dirty="0">
                <a:latin typeface="OpenDyslexicAlta" panose="00000500000000000000" pitchFamily="50" charset="0"/>
              </a:rPr>
              <a:t> June</a:t>
            </a:r>
            <a:endParaRPr lang="en-GB" sz="4800" dirty="0">
              <a:latin typeface="OpenDyslexicAlta" panose="00000500000000000000" pitchFamily="50" charset="0"/>
            </a:endParaRPr>
          </a:p>
        </p:txBody>
      </p:sp>
      <p:sp>
        <p:nvSpPr>
          <p:cNvPr id="5" name="Rectangle 4">
            <a:extLst>
              <a:ext uri="{FF2B5EF4-FFF2-40B4-BE49-F238E27FC236}">
                <a16:creationId xmlns:a16="http://schemas.microsoft.com/office/drawing/2014/main" id="{C1EE948D-5BD3-4978-82F4-74E139719F40}"/>
              </a:ext>
            </a:extLst>
          </p:cNvPr>
          <p:cNvSpPr/>
          <p:nvPr/>
        </p:nvSpPr>
        <p:spPr>
          <a:xfrm>
            <a:off x="91749" y="6276515"/>
            <a:ext cx="6255783" cy="523220"/>
          </a:xfrm>
          <a:prstGeom prst="rect">
            <a:avLst/>
          </a:prstGeom>
        </p:spPr>
        <p:txBody>
          <a:bodyPr wrap="square">
            <a:spAutoFit/>
          </a:bodyPr>
          <a:lstStyle/>
          <a:p>
            <a:r>
              <a:rPr lang="en-GB" sz="2800" u="sng" dirty="0">
                <a:solidFill>
                  <a:srgbClr val="467886"/>
                </a:solidFill>
                <a:effectLst/>
                <a:latin typeface="OpenDyslexicAlta" panose="00000500000000000000" pitchFamily="50" charset="0"/>
                <a:ea typeface="Calibri" panose="020F0502020204030204" pitchFamily="34" charset="0"/>
                <a:cs typeface="Calibri" panose="020F0502020204030204" pitchFamily="34" charset="0"/>
                <a:hlinkClick r:id="rId2"/>
              </a:rPr>
              <a:t>https://youtu.be/l2XJ7ousbeM</a:t>
            </a:r>
            <a:endParaRPr lang="en-GB" sz="2800" dirty="0">
              <a:effectLst/>
              <a:latin typeface="OpenDyslexicAlta" panose="00000500000000000000" pitchFamily="50" charset="0"/>
              <a:ea typeface="Calibri" panose="020F0502020204030204" pitchFamily="34" charset="0"/>
              <a:cs typeface="Calibri" panose="020F0502020204030204" pitchFamily="34" charset="0"/>
            </a:endParaRPr>
          </a:p>
        </p:txBody>
      </p:sp>
      <p:pic>
        <p:nvPicPr>
          <p:cNvPr id="7" name="Picture 6">
            <a:extLst>
              <a:ext uri="{FF2B5EF4-FFF2-40B4-BE49-F238E27FC236}">
                <a16:creationId xmlns:a16="http://schemas.microsoft.com/office/drawing/2014/main" id="{80595544-B818-4DE2-8CF5-FBBE3AA8BABF}"/>
              </a:ext>
            </a:extLst>
          </p:cNvPr>
          <p:cNvPicPr>
            <a:picLocks noChangeAspect="1"/>
          </p:cNvPicPr>
          <p:nvPr/>
        </p:nvPicPr>
        <p:blipFill>
          <a:blip r:embed="rId3"/>
          <a:stretch>
            <a:fillRect/>
          </a:stretch>
        </p:blipFill>
        <p:spPr>
          <a:xfrm>
            <a:off x="771524" y="1251197"/>
            <a:ext cx="10648950" cy="4972050"/>
          </a:xfrm>
          <a:prstGeom prst="rect">
            <a:avLst/>
          </a:prstGeom>
        </p:spPr>
      </p:pic>
      <p:pic>
        <p:nvPicPr>
          <p:cNvPr id="6" name="Picture 5">
            <a:extLst>
              <a:ext uri="{FF2B5EF4-FFF2-40B4-BE49-F238E27FC236}">
                <a16:creationId xmlns:a16="http://schemas.microsoft.com/office/drawing/2014/main" id="{06AB77FB-8011-4372-A881-F0BC14B58697}"/>
              </a:ext>
            </a:extLst>
          </p:cNvPr>
          <p:cNvPicPr>
            <a:picLocks noChangeAspect="1"/>
          </p:cNvPicPr>
          <p:nvPr/>
        </p:nvPicPr>
        <p:blipFill>
          <a:blip r:embed="rId4"/>
          <a:stretch>
            <a:fillRect/>
          </a:stretch>
        </p:blipFill>
        <p:spPr>
          <a:xfrm>
            <a:off x="10025492" y="5850384"/>
            <a:ext cx="2098212" cy="918494"/>
          </a:xfrm>
          <a:prstGeom prst="rect">
            <a:avLst/>
          </a:prstGeom>
        </p:spPr>
      </p:pic>
    </p:spTree>
    <p:extLst>
      <p:ext uri="{BB962C8B-B14F-4D97-AF65-F5344CB8AC3E}">
        <p14:creationId xmlns:p14="http://schemas.microsoft.com/office/powerpoint/2010/main" val="26824381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0EAF6B-AB89-4776-B628-8F6D74D243B9}"/>
              </a:ext>
            </a:extLst>
          </p:cNvPr>
          <p:cNvSpPr>
            <a:spLocks noGrp="1"/>
          </p:cNvSpPr>
          <p:nvPr>
            <p:ph type="title"/>
          </p:nvPr>
        </p:nvSpPr>
        <p:spPr>
          <a:xfrm>
            <a:off x="0" y="77712"/>
            <a:ext cx="10515600" cy="1170061"/>
          </a:xfrm>
        </p:spPr>
        <p:txBody>
          <a:bodyPr/>
          <a:lstStyle/>
          <a:p>
            <a:r>
              <a:rPr lang="en-GB" u="sng" dirty="0">
                <a:latin typeface="OpenDyslexicAlta" panose="00000500000000000000" pitchFamily="50" charset="0"/>
              </a:rPr>
              <a:t>Things not to bring</a:t>
            </a:r>
          </a:p>
        </p:txBody>
      </p:sp>
      <p:sp>
        <p:nvSpPr>
          <p:cNvPr id="6" name="TextBox 5">
            <a:extLst>
              <a:ext uri="{FF2B5EF4-FFF2-40B4-BE49-F238E27FC236}">
                <a16:creationId xmlns:a16="http://schemas.microsoft.com/office/drawing/2014/main" id="{06F93D2E-FA4F-457B-B5EA-BD70C37C6AEE}"/>
              </a:ext>
            </a:extLst>
          </p:cNvPr>
          <p:cNvSpPr txBox="1"/>
          <p:nvPr/>
        </p:nvSpPr>
        <p:spPr>
          <a:xfrm>
            <a:off x="76885" y="1145868"/>
            <a:ext cx="11227966" cy="5170646"/>
          </a:xfrm>
          <a:prstGeom prst="rect">
            <a:avLst/>
          </a:prstGeom>
          <a:noFill/>
        </p:spPr>
        <p:txBody>
          <a:bodyPr wrap="square" rtlCol="0">
            <a:spAutoFit/>
          </a:bodyPr>
          <a:lstStyle/>
          <a:p>
            <a:pPr algn="just"/>
            <a:r>
              <a:rPr lang="en-GB" sz="2200" u="sng" dirty="0">
                <a:latin typeface="OpenDyslexicAlta" panose="00000500000000000000" pitchFamily="50" charset="0"/>
              </a:rPr>
              <a:t>Technology</a:t>
            </a:r>
          </a:p>
          <a:p>
            <a:pPr algn="just"/>
            <a:r>
              <a:rPr lang="en-GB" sz="2200" dirty="0">
                <a:latin typeface="OpenDyslexicAlta" panose="00000500000000000000" pitchFamily="50" charset="0"/>
              </a:rPr>
              <a:t>We want the children to fully embrace the outdoors and being away from technology. Our staff and school will be the contact between your child and you if needed. We will also take photos of the experience which we will share via X, however please be mindful our purpose of the visit is to support your child gain the most from the visit and we will only upload photos when it is appropriate in the timetable to do so.</a:t>
            </a:r>
          </a:p>
          <a:p>
            <a:pPr algn="just"/>
            <a:endParaRPr lang="en-GB" sz="2200" dirty="0">
              <a:latin typeface="OpenDyslexicAlta" panose="00000500000000000000" pitchFamily="50" charset="0"/>
            </a:endParaRPr>
          </a:p>
          <a:p>
            <a:pPr algn="just"/>
            <a:r>
              <a:rPr lang="en-GB" sz="2200" u="sng" dirty="0">
                <a:latin typeface="OpenDyslexicAlta" panose="00000500000000000000" pitchFamily="50" charset="0"/>
              </a:rPr>
              <a:t>Snacks</a:t>
            </a:r>
          </a:p>
          <a:p>
            <a:pPr algn="just"/>
            <a:r>
              <a:rPr lang="en-GB" sz="2200" dirty="0">
                <a:latin typeface="OpenDyslexicAlta" panose="00000500000000000000" pitchFamily="50" charset="0"/>
              </a:rPr>
              <a:t>Children are not allowed to bring snacks onto site. We will make sure the children have plenty of snacks and stay hydrated. </a:t>
            </a:r>
          </a:p>
          <a:p>
            <a:pPr algn="just"/>
            <a:endParaRPr lang="en-GB" sz="2200" dirty="0">
              <a:latin typeface="OpenDyslexicAlta" panose="00000500000000000000" pitchFamily="50" charset="0"/>
            </a:endParaRPr>
          </a:p>
          <a:p>
            <a:pPr algn="just"/>
            <a:r>
              <a:rPr lang="en-GB" sz="2200" u="sng" dirty="0">
                <a:latin typeface="OpenDyslexicAlta" panose="00000500000000000000" pitchFamily="50" charset="0"/>
              </a:rPr>
              <a:t>Money</a:t>
            </a:r>
          </a:p>
          <a:p>
            <a:pPr algn="just"/>
            <a:r>
              <a:rPr lang="en-GB" sz="2200" dirty="0">
                <a:latin typeface="OpenDyslexicAlta" panose="00000500000000000000" pitchFamily="50" charset="0"/>
              </a:rPr>
              <a:t>Everything is included on site, so bringing money is not necessary. </a:t>
            </a:r>
          </a:p>
          <a:p>
            <a:pPr algn="just"/>
            <a:endParaRPr lang="en-GB" sz="2200" dirty="0">
              <a:latin typeface="OpenDyslexicAlta" panose="00000500000000000000" pitchFamily="50" charset="0"/>
            </a:endParaRPr>
          </a:p>
        </p:txBody>
      </p:sp>
      <p:pic>
        <p:nvPicPr>
          <p:cNvPr id="5" name="Picture 4">
            <a:extLst>
              <a:ext uri="{FF2B5EF4-FFF2-40B4-BE49-F238E27FC236}">
                <a16:creationId xmlns:a16="http://schemas.microsoft.com/office/drawing/2014/main" id="{0708E2CE-7246-4448-96D1-B542A263C29A}"/>
              </a:ext>
            </a:extLst>
          </p:cNvPr>
          <p:cNvPicPr>
            <a:picLocks noChangeAspect="1"/>
          </p:cNvPicPr>
          <p:nvPr/>
        </p:nvPicPr>
        <p:blipFill>
          <a:blip r:embed="rId2"/>
          <a:stretch>
            <a:fillRect/>
          </a:stretch>
        </p:blipFill>
        <p:spPr>
          <a:xfrm>
            <a:off x="9996820" y="77712"/>
            <a:ext cx="2097281" cy="918087"/>
          </a:xfrm>
          <a:prstGeom prst="rect">
            <a:avLst/>
          </a:prstGeom>
        </p:spPr>
      </p:pic>
      <p:sp>
        <p:nvSpPr>
          <p:cNvPr id="7" name="TextBox 6">
            <a:extLst>
              <a:ext uri="{FF2B5EF4-FFF2-40B4-BE49-F238E27FC236}">
                <a16:creationId xmlns:a16="http://schemas.microsoft.com/office/drawing/2014/main" id="{3CA9BC93-A7A2-4D92-BB23-EF487EEF67AE}"/>
              </a:ext>
            </a:extLst>
          </p:cNvPr>
          <p:cNvSpPr txBox="1"/>
          <p:nvPr/>
        </p:nvSpPr>
        <p:spPr>
          <a:xfrm>
            <a:off x="6338657" y="6096657"/>
            <a:ext cx="5829725" cy="738664"/>
          </a:xfrm>
          <a:prstGeom prst="rect">
            <a:avLst/>
          </a:prstGeom>
          <a:noFill/>
        </p:spPr>
        <p:txBody>
          <a:bodyPr wrap="square">
            <a:spAutoFit/>
          </a:bodyPr>
          <a:lstStyle/>
          <a:p>
            <a:pPr algn="just"/>
            <a:r>
              <a:rPr lang="en-GB" sz="1400" b="0" i="0" u="none" strike="noStrike" baseline="0" dirty="0">
                <a:solidFill>
                  <a:schemeClr val="accent6">
                    <a:lumMod val="75000"/>
                  </a:schemeClr>
                </a:solidFill>
                <a:latin typeface="OpenDyslexicAlta" panose="00000500000000000000" pitchFamily="50" charset="0"/>
              </a:rPr>
              <a:t>If you do need to contact anyone in case of an emergency, please use the main school number or in the evening you can call on a mobile </a:t>
            </a:r>
            <a:r>
              <a:rPr lang="en-GB" sz="1400" b="1" i="0" u="none" strike="noStrike" baseline="0" dirty="0">
                <a:solidFill>
                  <a:schemeClr val="accent6">
                    <a:lumMod val="75000"/>
                  </a:schemeClr>
                </a:solidFill>
                <a:latin typeface="OpenDyslexicAlta" panose="00000500000000000000" pitchFamily="50" charset="0"/>
              </a:rPr>
              <a:t>#number </a:t>
            </a:r>
            <a:r>
              <a:rPr lang="en-GB" sz="1400" b="0" i="0" u="none" strike="noStrike" baseline="0" dirty="0">
                <a:solidFill>
                  <a:schemeClr val="accent6">
                    <a:lumMod val="75000"/>
                  </a:schemeClr>
                </a:solidFill>
                <a:latin typeface="OpenDyslexicAlta" panose="00000500000000000000" pitchFamily="50" charset="0"/>
              </a:rPr>
              <a:t>. </a:t>
            </a:r>
            <a:endParaRPr lang="en-GB" sz="1400" dirty="0">
              <a:solidFill>
                <a:schemeClr val="accent6">
                  <a:lumMod val="75000"/>
                </a:schemeClr>
              </a:solidFill>
              <a:latin typeface="OpenDyslexicAlta" panose="00000500000000000000" pitchFamily="50" charset="0"/>
            </a:endParaRPr>
          </a:p>
        </p:txBody>
      </p:sp>
    </p:spTree>
    <p:extLst>
      <p:ext uri="{BB962C8B-B14F-4D97-AF65-F5344CB8AC3E}">
        <p14:creationId xmlns:p14="http://schemas.microsoft.com/office/powerpoint/2010/main" val="4742424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757D84-D5EF-4228-9BAB-992F76A90AD2}"/>
              </a:ext>
            </a:extLst>
          </p:cNvPr>
          <p:cNvSpPr>
            <a:spLocks noGrp="1"/>
          </p:cNvSpPr>
          <p:nvPr>
            <p:ph type="title"/>
          </p:nvPr>
        </p:nvSpPr>
        <p:spPr>
          <a:xfrm>
            <a:off x="168676" y="0"/>
            <a:ext cx="10515600" cy="1325563"/>
          </a:xfrm>
        </p:spPr>
        <p:txBody>
          <a:bodyPr/>
          <a:lstStyle/>
          <a:p>
            <a:r>
              <a:rPr lang="en-GB" u="sng" dirty="0">
                <a:latin typeface="OpenDyslexicAlta" panose="00000500000000000000" pitchFamily="50" charset="0"/>
              </a:rPr>
              <a:t>Friday 6</a:t>
            </a:r>
            <a:r>
              <a:rPr lang="en-GB" u="sng" baseline="30000" dirty="0">
                <a:latin typeface="OpenDyslexicAlta" panose="00000500000000000000" pitchFamily="50" charset="0"/>
              </a:rPr>
              <a:t>th</a:t>
            </a:r>
            <a:r>
              <a:rPr lang="en-GB" u="sng" dirty="0">
                <a:latin typeface="OpenDyslexicAlta" panose="00000500000000000000" pitchFamily="50" charset="0"/>
              </a:rPr>
              <a:t> June</a:t>
            </a:r>
          </a:p>
        </p:txBody>
      </p:sp>
      <p:sp>
        <p:nvSpPr>
          <p:cNvPr id="4" name="TextBox 3">
            <a:extLst>
              <a:ext uri="{FF2B5EF4-FFF2-40B4-BE49-F238E27FC236}">
                <a16:creationId xmlns:a16="http://schemas.microsoft.com/office/drawing/2014/main" id="{795B1738-674D-4B9E-B250-CCA973A771EA}"/>
              </a:ext>
            </a:extLst>
          </p:cNvPr>
          <p:cNvSpPr txBox="1"/>
          <p:nvPr/>
        </p:nvSpPr>
        <p:spPr>
          <a:xfrm>
            <a:off x="94152" y="1217073"/>
            <a:ext cx="11473452" cy="4154984"/>
          </a:xfrm>
          <a:prstGeom prst="rect">
            <a:avLst/>
          </a:prstGeom>
          <a:noFill/>
        </p:spPr>
        <p:txBody>
          <a:bodyPr wrap="square" rtlCol="0">
            <a:spAutoFit/>
          </a:bodyPr>
          <a:lstStyle/>
          <a:p>
            <a:r>
              <a:rPr lang="en-GB" sz="2200" dirty="0">
                <a:latin typeface="OpenDyslexicAlta" panose="00000500000000000000" pitchFamily="50" charset="0"/>
              </a:rPr>
              <a:t>Children will come into school at the normal time (in their camping clothes!)</a:t>
            </a:r>
          </a:p>
          <a:p>
            <a:r>
              <a:rPr lang="en-GB" sz="2200" dirty="0">
                <a:latin typeface="OpenDyslexicAlta" panose="00000500000000000000" pitchFamily="50" charset="0"/>
              </a:rPr>
              <a:t>Parents should drop their children off at the main school hall where they will be ‘checked in’. </a:t>
            </a:r>
          </a:p>
          <a:p>
            <a:r>
              <a:rPr lang="en-GB" sz="2200" b="1" dirty="0">
                <a:latin typeface="OpenDyslexicAlta" panose="00000500000000000000" pitchFamily="50" charset="0"/>
              </a:rPr>
              <a:t>You will need to stay with your child until they have been checked in.</a:t>
            </a:r>
          </a:p>
          <a:p>
            <a:endParaRPr lang="en-GB" sz="2200" dirty="0">
              <a:highlight>
                <a:srgbClr val="FFFF00"/>
              </a:highlight>
              <a:latin typeface="OpenDyslexicAlta" panose="00000500000000000000" pitchFamily="50" charset="0"/>
            </a:endParaRPr>
          </a:p>
          <a:p>
            <a:r>
              <a:rPr lang="en-GB" sz="2200" b="1" u="sng" dirty="0">
                <a:latin typeface="OpenDyslexicAlta" panose="00000500000000000000" pitchFamily="50" charset="0"/>
              </a:rPr>
              <a:t>At check in you will need:</a:t>
            </a:r>
            <a:br>
              <a:rPr lang="en-GB" sz="2200" b="1" u="sng" dirty="0">
                <a:latin typeface="OpenDyslexicAlta" panose="00000500000000000000" pitchFamily="50" charset="0"/>
              </a:rPr>
            </a:br>
            <a:r>
              <a:rPr lang="en-GB" sz="2200" dirty="0">
                <a:latin typeface="OpenDyslexicAlta" panose="00000500000000000000" pitchFamily="50" charset="0"/>
              </a:rPr>
              <a:t>Your updated medical record (I will send this home the week before)</a:t>
            </a:r>
          </a:p>
          <a:p>
            <a:r>
              <a:rPr lang="en-GB" sz="2200" dirty="0">
                <a:latin typeface="OpenDyslexicAlta" panose="00000500000000000000" pitchFamily="50" charset="0"/>
              </a:rPr>
              <a:t>Any medication be handed in to staff (named and labelled)</a:t>
            </a:r>
          </a:p>
          <a:p>
            <a:r>
              <a:rPr lang="en-GB" sz="2200" dirty="0">
                <a:latin typeface="OpenDyslexicAlta" panose="00000500000000000000" pitchFamily="50" charset="0"/>
              </a:rPr>
              <a:t>Show staff your inhaler (for those with asthma)</a:t>
            </a:r>
          </a:p>
          <a:p>
            <a:endParaRPr lang="en-GB" sz="2200" dirty="0">
              <a:latin typeface="OpenDyslexicAlta" panose="00000500000000000000" pitchFamily="50" charset="0"/>
            </a:endParaRPr>
          </a:p>
          <a:p>
            <a:r>
              <a:rPr lang="en-GB" sz="2200" dirty="0">
                <a:latin typeface="OpenDyslexicAlta" panose="00000500000000000000" pitchFamily="50" charset="0"/>
              </a:rPr>
              <a:t>The camp will then start at 9am!</a:t>
            </a:r>
          </a:p>
        </p:txBody>
      </p:sp>
      <p:pic>
        <p:nvPicPr>
          <p:cNvPr id="5" name="Picture 4">
            <a:extLst>
              <a:ext uri="{FF2B5EF4-FFF2-40B4-BE49-F238E27FC236}">
                <a16:creationId xmlns:a16="http://schemas.microsoft.com/office/drawing/2014/main" id="{BB69C949-ED02-4008-8CFA-CF26CA9CF960}"/>
              </a:ext>
            </a:extLst>
          </p:cNvPr>
          <p:cNvPicPr>
            <a:picLocks noChangeAspect="1"/>
          </p:cNvPicPr>
          <p:nvPr/>
        </p:nvPicPr>
        <p:blipFill>
          <a:blip r:embed="rId2"/>
          <a:stretch>
            <a:fillRect/>
          </a:stretch>
        </p:blipFill>
        <p:spPr>
          <a:xfrm>
            <a:off x="9996820" y="77712"/>
            <a:ext cx="2097281" cy="918087"/>
          </a:xfrm>
          <a:prstGeom prst="rect">
            <a:avLst/>
          </a:prstGeom>
        </p:spPr>
      </p:pic>
    </p:spTree>
    <p:extLst>
      <p:ext uri="{BB962C8B-B14F-4D97-AF65-F5344CB8AC3E}">
        <p14:creationId xmlns:p14="http://schemas.microsoft.com/office/powerpoint/2010/main" val="32124023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308328-F468-4025-9599-7A49FCA54BA4}"/>
              </a:ext>
            </a:extLst>
          </p:cNvPr>
          <p:cNvSpPr>
            <a:spLocks noGrp="1"/>
          </p:cNvSpPr>
          <p:nvPr>
            <p:ph type="title"/>
          </p:nvPr>
        </p:nvSpPr>
        <p:spPr>
          <a:xfrm>
            <a:off x="97899" y="0"/>
            <a:ext cx="10515600" cy="1325563"/>
          </a:xfrm>
        </p:spPr>
        <p:txBody>
          <a:bodyPr/>
          <a:lstStyle/>
          <a:p>
            <a:r>
              <a:rPr lang="en-GB" u="sng" dirty="0">
                <a:latin typeface="OpenDyslexicAlta" panose="00000500000000000000" pitchFamily="50" charset="0"/>
              </a:rPr>
              <a:t>Saturday 7</a:t>
            </a:r>
            <a:r>
              <a:rPr lang="en-GB" u="sng" baseline="30000" dirty="0">
                <a:latin typeface="OpenDyslexicAlta" panose="00000500000000000000" pitchFamily="50" charset="0"/>
              </a:rPr>
              <a:t>th</a:t>
            </a:r>
            <a:r>
              <a:rPr lang="en-GB" u="sng" dirty="0">
                <a:latin typeface="OpenDyslexicAlta" panose="00000500000000000000" pitchFamily="50" charset="0"/>
              </a:rPr>
              <a:t> June</a:t>
            </a:r>
          </a:p>
        </p:txBody>
      </p:sp>
      <p:sp>
        <p:nvSpPr>
          <p:cNvPr id="4" name="TextBox 3">
            <a:extLst>
              <a:ext uri="{FF2B5EF4-FFF2-40B4-BE49-F238E27FC236}">
                <a16:creationId xmlns:a16="http://schemas.microsoft.com/office/drawing/2014/main" id="{F090DBE5-EF65-45EA-9689-4A63077AE1FF}"/>
              </a:ext>
            </a:extLst>
          </p:cNvPr>
          <p:cNvSpPr txBox="1"/>
          <p:nvPr/>
        </p:nvSpPr>
        <p:spPr>
          <a:xfrm>
            <a:off x="78596" y="1268854"/>
            <a:ext cx="12015505" cy="2462213"/>
          </a:xfrm>
          <a:prstGeom prst="rect">
            <a:avLst/>
          </a:prstGeom>
          <a:noFill/>
        </p:spPr>
        <p:txBody>
          <a:bodyPr wrap="square" rtlCol="0">
            <a:spAutoFit/>
          </a:bodyPr>
          <a:lstStyle/>
          <a:p>
            <a:pPr algn="just"/>
            <a:r>
              <a:rPr lang="en-GB" sz="2200" dirty="0">
                <a:latin typeface="OpenDyslexicAlta" panose="00000500000000000000" pitchFamily="50" charset="0"/>
              </a:rPr>
              <a:t>Children will need to be collected from the main school gates at 10am on Saturday morning.</a:t>
            </a:r>
          </a:p>
          <a:p>
            <a:pPr algn="just"/>
            <a:endParaRPr lang="en-GB" sz="2200" dirty="0">
              <a:latin typeface="OpenDyslexicAlta" panose="00000500000000000000" pitchFamily="50" charset="0"/>
            </a:endParaRPr>
          </a:p>
          <a:p>
            <a:pPr algn="just"/>
            <a:r>
              <a:rPr lang="en-GB" sz="2200" dirty="0">
                <a:latin typeface="OpenDyslexicAlta" panose="00000500000000000000" pitchFamily="50" charset="0"/>
              </a:rPr>
              <a:t>If you are asking someone else to collect your child, please share this information with Mrs Hemingway as visit lead before the visit, or contact the school office on the Friday if arrangements change. Without this information, we will not be able to release your child. </a:t>
            </a:r>
          </a:p>
        </p:txBody>
      </p:sp>
      <p:pic>
        <p:nvPicPr>
          <p:cNvPr id="5" name="Picture 4">
            <a:extLst>
              <a:ext uri="{FF2B5EF4-FFF2-40B4-BE49-F238E27FC236}">
                <a16:creationId xmlns:a16="http://schemas.microsoft.com/office/drawing/2014/main" id="{E39A6BD0-C386-4257-BF8A-72EDCD51873B}"/>
              </a:ext>
            </a:extLst>
          </p:cNvPr>
          <p:cNvPicPr>
            <a:picLocks noChangeAspect="1"/>
          </p:cNvPicPr>
          <p:nvPr/>
        </p:nvPicPr>
        <p:blipFill>
          <a:blip r:embed="rId2"/>
          <a:stretch>
            <a:fillRect/>
          </a:stretch>
        </p:blipFill>
        <p:spPr>
          <a:xfrm>
            <a:off x="9996820" y="77712"/>
            <a:ext cx="2097281" cy="918087"/>
          </a:xfrm>
          <a:prstGeom prst="rect">
            <a:avLst/>
          </a:prstGeom>
        </p:spPr>
      </p:pic>
    </p:spTree>
    <p:extLst>
      <p:ext uri="{BB962C8B-B14F-4D97-AF65-F5344CB8AC3E}">
        <p14:creationId xmlns:p14="http://schemas.microsoft.com/office/powerpoint/2010/main" val="35105382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781B3-2FEF-4A30-99F2-07FE3D8C8612}"/>
              </a:ext>
            </a:extLst>
          </p:cNvPr>
          <p:cNvSpPr>
            <a:spLocks noGrp="1"/>
          </p:cNvSpPr>
          <p:nvPr>
            <p:ph type="title"/>
          </p:nvPr>
        </p:nvSpPr>
        <p:spPr>
          <a:xfrm>
            <a:off x="758301" y="381169"/>
            <a:ext cx="10515600" cy="1325563"/>
          </a:xfrm>
        </p:spPr>
        <p:txBody>
          <a:bodyPr>
            <a:normAutofit fontScale="90000"/>
          </a:bodyPr>
          <a:lstStyle/>
          <a:p>
            <a:pPr algn="ctr"/>
            <a:r>
              <a:rPr lang="en-GB" sz="8800" dirty="0">
                <a:latin typeface="OpenDyslexicAlta" panose="00000500000000000000" pitchFamily="50" charset="0"/>
              </a:rPr>
              <a:t>Any Questions</a:t>
            </a:r>
          </a:p>
        </p:txBody>
      </p:sp>
      <p:pic>
        <p:nvPicPr>
          <p:cNvPr id="3" name="Picture 2">
            <a:extLst>
              <a:ext uri="{FF2B5EF4-FFF2-40B4-BE49-F238E27FC236}">
                <a16:creationId xmlns:a16="http://schemas.microsoft.com/office/drawing/2014/main" id="{E40FC082-6C05-446F-900D-F4D33FFA68BA}"/>
              </a:ext>
            </a:extLst>
          </p:cNvPr>
          <p:cNvPicPr>
            <a:picLocks noChangeAspect="1"/>
          </p:cNvPicPr>
          <p:nvPr/>
        </p:nvPicPr>
        <p:blipFill>
          <a:blip r:embed="rId2"/>
          <a:stretch>
            <a:fillRect/>
          </a:stretch>
        </p:blipFill>
        <p:spPr>
          <a:xfrm>
            <a:off x="3160473" y="2083984"/>
            <a:ext cx="5711255" cy="2500107"/>
          </a:xfrm>
          <a:prstGeom prst="rect">
            <a:avLst/>
          </a:prstGeom>
        </p:spPr>
      </p:pic>
    </p:spTree>
    <p:extLst>
      <p:ext uri="{BB962C8B-B14F-4D97-AF65-F5344CB8AC3E}">
        <p14:creationId xmlns:p14="http://schemas.microsoft.com/office/powerpoint/2010/main" val="5133806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2E0B6F-87FF-4E1E-A61C-B54D06BAF7FF}"/>
              </a:ext>
            </a:extLst>
          </p:cNvPr>
          <p:cNvSpPr>
            <a:spLocks noGrp="1"/>
          </p:cNvSpPr>
          <p:nvPr>
            <p:ph type="title"/>
          </p:nvPr>
        </p:nvSpPr>
        <p:spPr>
          <a:xfrm>
            <a:off x="0" y="0"/>
            <a:ext cx="10515600" cy="1325563"/>
          </a:xfrm>
        </p:spPr>
        <p:txBody>
          <a:bodyPr/>
          <a:lstStyle/>
          <a:p>
            <a:r>
              <a:rPr lang="en-GB" dirty="0">
                <a:latin typeface="OpenDyslexicAlta" panose="00000500000000000000" pitchFamily="50" charset="0"/>
              </a:rPr>
              <a:t>Why Big School Camp?</a:t>
            </a:r>
          </a:p>
        </p:txBody>
      </p:sp>
      <p:sp>
        <p:nvSpPr>
          <p:cNvPr id="3" name="Rectangle 2">
            <a:extLst>
              <a:ext uri="{FF2B5EF4-FFF2-40B4-BE49-F238E27FC236}">
                <a16:creationId xmlns:a16="http://schemas.microsoft.com/office/drawing/2014/main" id="{4B8B1F75-28F3-4CAD-B3BC-25715E9FE52F}"/>
              </a:ext>
            </a:extLst>
          </p:cNvPr>
          <p:cNvSpPr/>
          <p:nvPr/>
        </p:nvSpPr>
        <p:spPr>
          <a:xfrm>
            <a:off x="62389" y="1173352"/>
            <a:ext cx="11383860" cy="5324535"/>
          </a:xfrm>
          <a:prstGeom prst="rect">
            <a:avLst/>
          </a:prstGeom>
        </p:spPr>
        <p:txBody>
          <a:bodyPr wrap="square">
            <a:spAutoFit/>
          </a:bodyPr>
          <a:lstStyle/>
          <a:p>
            <a:pPr algn="just"/>
            <a:r>
              <a:rPr lang="en-GB" sz="2000" b="0" i="0" dirty="0">
                <a:solidFill>
                  <a:srgbClr val="000000"/>
                </a:solidFill>
                <a:effectLst/>
                <a:latin typeface="OpenDyslexicAlta" panose="00000500000000000000" pitchFamily="50" charset="0"/>
              </a:rPr>
              <a:t>Parent voice carried out in 2022/2023 showed that parents were keen for their children to </a:t>
            </a:r>
          </a:p>
          <a:p>
            <a:pPr algn="just"/>
            <a:endParaRPr lang="en-GB" sz="2000" b="0" i="0" dirty="0">
              <a:solidFill>
                <a:srgbClr val="000000"/>
              </a:solidFill>
              <a:effectLst/>
              <a:latin typeface="OpenDyslexicAlta" panose="00000500000000000000" pitchFamily="50" charset="0"/>
            </a:endParaRPr>
          </a:p>
          <a:p>
            <a:pPr marL="457200" indent="-457200" algn="just">
              <a:buAutoNum type="alphaLcParenR"/>
            </a:pPr>
            <a:r>
              <a:rPr lang="en-GB" sz="2000" dirty="0">
                <a:solidFill>
                  <a:srgbClr val="000000"/>
                </a:solidFill>
                <a:latin typeface="OpenDyslexicAlta" panose="00000500000000000000" pitchFamily="50" charset="0"/>
              </a:rPr>
              <a:t>Experience a residential in a younger year group </a:t>
            </a:r>
          </a:p>
          <a:p>
            <a:pPr marL="457200" indent="-457200" algn="just">
              <a:buAutoNum type="alphaLcParenR"/>
            </a:pPr>
            <a:r>
              <a:rPr lang="en-GB" sz="2000" b="0" i="0" dirty="0">
                <a:solidFill>
                  <a:srgbClr val="000000"/>
                </a:solidFill>
                <a:effectLst/>
                <a:latin typeface="OpenDyslexicAlta" panose="00000500000000000000" pitchFamily="50" charset="0"/>
              </a:rPr>
              <a:t>Experience life skills/camping style visit</a:t>
            </a:r>
          </a:p>
          <a:p>
            <a:pPr marL="457200" indent="-457200" algn="just">
              <a:buAutoNum type="alphaLcParenR"/>
            </a:pPr>
            <a:r>
              <a:rPr lang="en-GB" sz="2000" dirty="0">
                <a:solidFill>
                  <a:srgbClr val="000000"/>
                </a:solidFill>
                <a:latin typeface="OpenDyslexicAlta" panose="00000500000000000000" pitchFamily="50" charset="0"/>
              </a:rPr>
              <a:t>For visits to provide value for money for the experience</a:t>
            </a:r>
            <a:endParaRPr lang="en-GB" sz="2000" b="0" i="0" dirty="0">
              <a:solidFill>
                <a:srgbClr val="000000"/>
              </a:solidFill>
              <a:effectLst/>
              <a:latin typeface="OpenDyslexicAlta" panose="00000500000000000000" pitchFamily="50" charset="0"/>
            </a:endParaRPr>
          </a:p>
          <a:p>
            <a:pPr algn="just"/>
            <a:endParaRPr lang="en-GB" sz="2000" dirty="0">
              <a:solidFill>
                <a:srgbClr val="000000"/>
              </a:solidFill>
              <a:latin typeface="OpenDyslexicAlta" panose="00000500000000000000" pitchFamily="50" charset="0"/>
            </a:endParaRPr>
          </a:p>
          <a:p>
            <a:pPr algn="just"/>
            <a:r>
              <a:rPr lang="en-GB" sz="2000" b="0" i="0" dirty="0">
                <a:solidFill>
                  <a:srgbClr val="000000"/>
                </a:solidFill>
                <a:effectLst/>
                <a:latin typeface="OpenDyslexicAlta" panose="00000500000000000000" pitchFamily="50" charset="0"/>
              </a:rPr>
              <a:t>The Big School Camp is unique! </a:t>
            </a:r>
            <a:r>
              <a:rPr lang="en-GB" sz="2000" dirty="0">
                <a:solidFill>
                  <a:srgbClr val="000000"/>
                </a:solidFill>
                <a:latin typeface="OpenDyslexicAlta" panose="00000500000000000000" pitchFamily="50" charset="0"/>
              </a:rPr>
              <a:t>They</a:t>
            </a:r>
            <a:r>
              <a:rPr lang="en-GB" sz="2000" b="0" i="0" dirty="0">
                <a:solidFill>
                  <a:srgbClr val="000000"/>
                </a:solidFill>
                <a:effectLst/>
                <a:latin typeface="OpenDyslexicAlta" panose="00000500000000000000" pitchFamily="50" charset="0"/>
              </a:rPr>
              <a:t> create a full-sized, temporary campsite within ou</a:t>
            </a:r>
            <a:r>
              <a:rPr lang="en-GB" sz="2000" dirty="0">
                <a:solidFill>
                  <a:srgbClr val="000000"/>
                </a:solidFill>
                <a:latin typeface="OpenDyslexicAlta" panose="00000500000000000000" pitchFamily="50" charset="0"/>
              </a:rPr>
              <a:t>r </a:t>
            </a:r>
            <a:r>
              <a:rPr lang="en-GB" sz="2000" b="0" i="0" dirty="0">
                <a:solidFill>
                  <a:srgbClr val="000000"/>
                </a:solidFill>
                <a:effectLst/>
                <a:latin typeface="OpenDyslexicAlta" panose="00000500000000000000" pitchFamily="50" charset="0"/>
              </a:rPr>
              <a:t>school grounds, with a host of amazing outdoor activities for children to enjoy. </a:t>
            </a:r>
          </a:p>
          <a:p>
            <a:pPr algn="just"/>
            <a:endParaRPr lang="en-GB" sz="2000" dirty="0">
              <a:solidFill>
                <a:srgbClr val="000000"/>
              </a:solidFill>
              <a:latin typeface="OpenDyslexicAlta" panose="00000500000000000000" pitchFamily="50" charset="0"/>
            </a:endParaRPr>
          </a:p>
          <a:p>
            <a:pPr algn="just"/>
            <a:r>
              <a:rPr lang="en-GB" sz="2000" b="0" i="0" dirty="0">
                <a:solidFill>
                  <a:srgbClr val="000000"/>
                </a:solidFill>
                <a:effectLst/>
                <a:latin typeface="OpenDyslexicAlta" panose="00000500000000000000" pitchFamily="50" charset="0"/>
              </a:rPr>
              <a:t>They</a:t>
            </a:r>
            <a:r>
              <a:rPr lang="en-GB" sz="2000" dirty="0">
                <a:solidFill>
                  <a:srgbClr val="000000"/>
                </a:solidFill>
                <a:latin typeface="OpenDyslexicAlta" panose="00000500000000000000" pitchFamily="50" charset="0"/>
              </a:rPr>
              <a:t> </a:t>
            </a:r>
            <a:r>
              <a:rPr lang="en-GB" sz="2000" b="0" i="0" dirty="0">
                <a:solidFill>
                  <a:srgbClr val="000000"/>
                </a:solidFill>
                <a:effectLst/>
                <a:latin typeface="OpenDyslexicAlta" panose="00000500000000000000" pitchFamily="50" charset="0"/>
              </a:rPr>
              <a:t>will build their resilience, engage with nature and strengthen their teamwork skills. </a:t>
            </a:r>
          </a:p>
          <a:p>
            <a:pPr algn="just"/>
            <a:endParaRPr lang="en-GB" sz="2000" dirty="0">
              <a:solidFill>
                <a:srgbClr val="000000"/>
              </a:solidFill>
              <a:latin typeface="OpenDyslexicAlta" panose="00000500000000000000" pitchFamily="50" charset="0"/>
            </a:endParaRPr>
          </a:p>
          <a:p>
            <a:pPr algn="just"/>
            <a:r>
              <a:rPr lang="en-GB" sz="2000" b="0" i="0" dirty="0">
                <a:solidFill>
                  <a:srgbClr val="000000"/>
                </a:solidFill>
                <a:effectLst/>
                <a:latin typeface="OpenDyslexicAlta" panose="00000500000000000000" pitchFamily="50" charset="0"/>
              </a:rPr>
              <a:t>Big School Camps deliver unrivalled fun. Their fully supervised activities include Bushcraft, Life Skills, Team Building, Fire Lighting all of which present both mental and physical challenges. There may also be a bit of singing along the way too!</a:t>
            </a:r>
          </a:p>
        </p:txBody>
      </p:sp>
      <p:pic>
        <p:nvPicPr>
          <p:cNvPr id="4" name="Picture 3">
            <a:extLst>
              <a:ext uri="{FF2B5EF4-FFF2-40B4-BE49-F238E27FC236}">
                <a16:creationId xmlns:a16="http://schemas.microsoft.com/office/drawing/2014/main" id="{A2E14A1D-D8AF-4CFE-B613-20B86B629EB9}"/>
              </a:ext>
            </a:extLst>
          </p:cNvPr>
          <p:cNvPicPr>
            <a:picLocks noChangeAspect="1"/>
          </p:cNvPicPr>
          <p:nvPr/>
        </p:nvPicPr>
        <p:blipFill>
          <a:blip r:embed="rId2"/>
          <a:stretch>
            <a:fillRect/>
          </a:stretch>
        </p:blipFill>
        <p:spPr>
          <a:xfrm>
            <a:off x="9996820" y="77712"/>
            <a:ext cx="2097281" cy="918087"/>
          </a:xfrm>
          <a:prstGeom prst="rect">
            <a:avLst/>
          </a:prstGeom>
        </p:spPr>
      </p:pic>
    </p:spTree>
    <p:extLst>
      <p:ext uri="{BB962C8B-B14F-4D97-AF65-F5344CB8AC3E}">
        <p14:creationId xmlns:p14="http://schemas.microsoft.com/office/powerpoint/2010/main" val="35665171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2E0B6F-87FF-4E1E-A61C-B54D06BAF7FF}"/>
              </a:ext>
            </a:extLst>
          </p:cNvPr>
          <p:cNvSpPr>
            <a:spLocks noGrp="1"/>
          </p:cNvSpPr>
          <p:nvPr>
            <p:ph type="title"/>
          </p:nvPr>
        </p:nvSpPr>
        <p:spPr>
          <a:xfrm>
            <a:off x="0" y="0"/>
            <a:ext cx="10515600" cy="1325563"/>
          </a:xfrm>
        </p:spPr>
        <p:txBody>
          <a:bodyPr/>
          <a:lstStyle/>
          <a:p>
            <a:r>
              <a:rPr lang="en-GB" dirty="0">
                <a:latin typeface="OpenDyslexicAlta" panose="00000500000000000000" pitchFamily="50" charset="0"/>
              </a:rPr>
              <a:t>Why Big School Camp?</a:t>
            </a:r>
          </a:p>
        </p:txBody>
      </p:sp>
      <p:sp>
        <p:nvSpPr>
          <p:cNvPr id="3" name="Rectangle 2">
            <a:extLst>
              <a:ext uri="{FF2B5EF4-FFF2-40B4-BE49-F238E27FC236}">
                <a16:creationId xmlns:a16="http://schemas.microsoft.com/office/drawing/2014/main" id="{4B8B1F75-28F3-4CAD-B3BC-25715E9FE52F}"/>
              </a:ext>
            </a:extLst>
          </p:cNvPr>
          <p:cNvSpPr/>
          <p:nvPr/>
        </p:nvSpPr>
        <p:spPr>
          <a:xfrm>
            <a:off x="62388" y="1173352"/>
            <a:ext cx="12028998" cy="3170099"/>
          </a:xfrm>
          <a:prstGeom prst="rect">
            <a:avLst/>
          </a:prstGeom>
        </p:spPr>
        <p:txBody>
          <a:bodyPr wrap="square">
            <a:spAutoFit/>
          </a:bodyPr>
          <a:lstStyle/>
          <a:p>
            <a:pPr algn="just"/>
            <a:r>
              <a:rPr lang="en-GB" sz="2000" b="0" i="0" dirty="0">
                <a:solidFill>
                  <a:srgbClr val="000000"/>
                </a:solidFill>
                <a:effectLst/>
                <a:latin typeface="OpenDyslexicAlta" panose="00000500000000000000" pitchFamily="50" charset="0"/>
              </a:rPr>
              <a:t>Having a Big School Camp situated in the school grounds reduces the cost of providing these enriching experiences for children. Each camp is carefully tailored to meet the particular needs of each individual school, so each one is truly unique! They consult with the school during the planning stages to ensure that every criteria is met, with consideration given to making the activities accessible for all children.</a:t>
            </a:r>
          </a:p>
          <a:p>
            <a:pPr algn="just"/>
            <a:endParaRPr lang="en-GB" sz="2000" dirty="0">
              <a:solidFill>
                <a:srgbClr val="000000"/>
              </a:solidFill>
              <a:latin typeface="OpenDyslexicAlta" panose="00000500000000000000" pitchFamily="50" charset="0"/>
            </a:endParaRPr>
          </a:p>
          <a:p>
            <a:pPr algn="just"/>
            <a:r>
              <a:rPr lang="en-GB" sz="2000" b="0" i="0" dirty="0">
                <a:solidFill>
                  <a:srgbClr val="000000"/>
                </a:solidFill>
                <a:effectLst/>
                <a:latin typeface="OpenDyslexicAlta" panose="00000500000000000000" pitchFamily="50" charset="0"/>
              </a:rPr>
              <a:t>Big School Camp are breaking the mould and offering children across the country the opportunity to try something new to push themselves out of their comfort zone, to learn new skills and to work as a team. We all know the value of these experiences in helping children to build their confidence and develop into happy, healthy learners. </a:t>
            </a:r>
          </a:p>
        </p:txBody>
      </p:sp>
      <p:pic>
        <p:nvPicPr>
          <p:cNvPr id="5" name="Picture 4">
            <a:extLst>
              <a:ext uri="{FF2B5EF4-FFF2-40B4-BE49-F238E27FC236}">
                <a16:creationId xmlns:a16="http://schemas.microsoft.com/office/drawing/2014/main" id="{B27C8FFB-4CE8-4412-B32B-14CA9C4ABDB4}"/>
              </a:ext>
            </a:extLst>
          </p:cNvPr>
          <p:cNvPicPr>
            <a:picLocks noChangeAspect="1"/>
          </p:cNvPicPr>
          <p:nvPr/>
        </p:nvPicPr>
        <p:blipFill>
          <a:blip r:embed="rId2"/>
          <a:stretch>
            <a:fillRect/>
          </a:stretch>
        </p:blipFill>
        <p:spPr>
          <a:xfrm>
            <a:off x="9996820" y="77712"/>
            <a:ext cx="2097281" cy="918087"/>
          </a:xfrm>
          <a:prstGeom prst="rect">
            <a:avLst/>
          </a:prstGeom>
        </p:spPr>
      </p:pic>
      <p:pic>
        <p:nvPicPr>
          <p:cNvPr id="7" name="Picture 6">
            <a:extLst>
              <a:ext uri="{FF2B5EF4-FFF2-40B4-BE49-F238E27FC236}">
                <a16:creationId xmlns:a16="http://schemas.microsoft.com/office/drawing/2014/main" id="{D1399036-4CA0-405C-943F-F60861C0C4D4}"/>
              </a:ext>
            </a:extLst>
          </p:cNvPr>
          <p:cNvPicPr>
            <a:picLocks noChangeAspect="1"/>
          </p:cNvPicPr>
          <p:nvPr/>
        </p:nvPicPr>
        <p:blipFill>
          <a:blip r:embed="rId3"/>
          <a:stretch>
            <a:fillRect/>
          </a:stretch>
        </p:blipFill>
        <p:spPr>
          <a:xfrm>
            <a:off x="167750" y="4521004"/>
            <a:ext cx="4653461" cy="2101003"/>
          </a:xfrm>
          <a:prstGeom prst="rect">
            <a:avLst/>
          </a:prstGeom>
        </p:spPr>
      </p:pic>
    </p:spTree>
    <p:extLst>
      <p:ext uri="{BB962C8B-B14F-4D97-AF65-F5344CB8AC3E}">
        <p14:creationId xmlns:p14="http://schemas.microsoft.com/office/powerpoint/2010/main" val="14461591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DB35489-B7FE-4FA1-8FDC-287D0A3FDB81}"/>
              </a:ext>
            </a:extLst>
          </p:cNvPr>
          <p:cNvSpPr txBox="1"/>
          <p:nvPr/>
        </p:nvSpPr>
        <p:spPr>
          <a:xfrm rot="20458546">
            <a:off x="374165" y="615819"/>
            <a:ext cx="1803633" cy="523220"/>
          </a:xfrm>
          <a:prstGeom prst="rect">
            <a:avLst/>
          </a:prstGeom>
          <a:noFill/>
        </p:spPr>
        <p:txBody>
          <a:bodyPr wrap="square" rtlCol="0">
            <a:spAutoFit/>
          </a:bodyPr>
          <a:lstStyle/>
          <a:p>
            <a:pPr algn="ctr"/>
            <a:r>
              <a:rPr lang="en-GB" sz="2800" dirty="0">
                <a:solidFill>
                  <a:srgbClr val="7030A0"/>
                </a:solidFill>
                <a:latin typeface="OpenDyslexicAlta" panose="00000500000000000000" pitchFamily="50" charset="0"/>
              </a:rPr>
              <a:t>Respect</a:t>
            </a:r>
          </a:p>
        </p:txBody>
      </p:sp>
      <p:sp>
        <p:nvSpPr>
          <p:cNvPr id="4" name="Rectangle 3">
            <a:extLst>
              <a:ext uri="{FF2B5EF4-FFF2-40B4-BE49-F238E27FC236}">
                <a16:creationId xmlns:a16="http://schemas.microsoft.com/office/drawing/2014/main" id="{AFA3AA9A-F5F1-4944-A0AA-A3D486A1BB63}"/>
              </a:ext>
            </a:extLst>
          </p:cNvPr>
          <p:cNvSpPr/>
          <p:nvPr/>
        </p:nvSpPr>
        <p:spPr>
          <a:xfrm rot="728379">
            <a:off x="296415" y="5365582"/>
            <a:ext cx="2300887" cy="523220"/>
          </a:xfrm>
          <a:prstGeom prst="rect">
            <a:avLst/>
          </a:prstGeom>
        </p:spPr>
        <p:txBody>
          <a:bodyPr wrap="none">
            <a:spAutoFit/>
          </a:bodyPr>
          <a:lstStyle/>
          <a:p>
            <a:pPr algn="ctr"/>
            <a:r>
              <a:rPr lang="en-GB" sz="2800" dirty="0">
                <a:solidFill>
                  <a:srgbClr val="FF0000"/>
                </a:solidFill>
                <a:latin typeface="OpenDyslexicAlta" panose="00000500000000000000" pitchFamily="50" charset="0"/>
              </a:rPr>
              <a:t>Team-work</a:t>
            </a:r>
          </a:p>
        </p:txBody>
      </p:sp>
      <p:sp>
        <p:nvSpPr>
          <p:cNvPr id="5" name="Rectangle 4">
            <a:extLst>
              <a:ext uri="{FF2B5EF4-FFF2-40B4-BE49-F238E27FC236}">
                <a16:creationId xmlns:a16="http://schemas.microsoft.com/office/drawing/2014/main" id="{390C469C-8A71-4293-90E5-399629E98C9D}"/>
              </a:ext>
            </a:extLst>
          </p:cNvPr>
          <p:cNvSpPr/>
          <p:nvPr/>
        </p:nvSpPr>
        <p:spPr>
          <a:xfrm rot="20749218">
            <a:off x="4236132" y="5474924"/>
            <a:ext cx="976549" cy="523220"/>
          </a:xfrm>
          <a:prstGeom prst="rect">
            <a:avLst/>
          </a:prstGeom>
        </p:spPr>
        <p:txBody>
          <a:bodyPr wrap="none">
            <a:spAutoFit/>
          </a:bodyPr>
          <a:lstStyle/>
          <a:p>
            <a:pPr algn="ctr"/>
            <a:r>
              <a:rPr lang="en-GB" sz="2800" dirty="0">
                <a:solidFill>
                  <a:srgbClr val="00B050"/>
                </a:solidFill>
                <a:latin typeface="OpenDyslexicAlta" panose="00000500000000000000" pitchFamily="50" charset="0"/>
              </a:rPr>
              <a:t>Fun </a:t>
            </a:r>
          </a:p>
        </p:txBody>
      </p:sp>
      <p:sp>
        <p:nvSpPr>
          <p:cNvPr id="6" name="Rectangle 5">
            <a:extLst>
              <a:ext uri="{FF2B5EF4-FFF2-40B4-BE49-F238E27FC236}">
                <a16:creationId xmlns:a16="http://schemas.microsoft.com/office/drawing/2014/main" id="{4D712E24-96EE-4AAD-A317-4097FCB42F47}"/>
              </a:ext>
            </a:extLst>
          </p:cNvPr>
          <p:cNvSpPr/>
          <p:nvPr/>
        </p:nvSpPr>
        <p:spPr>
          <a:xfrm rot="444399">
            <a:off x="6650092" y="5515689"/>
            <a:ext cx="2398349" cy="523220"/>
          </a:xfrm>
          <a:prstGeom prst="rect">
            <a:avLst/>
          </a:prstGeom>
        </p:spPr>
        <p:txBody>
          <a:bodyPr wrap="none">
            <a:spAutoFit/>
          </a:bodyPr>
          <a:lstStyle/>
          <a:p>
            <a:pPr algn="ctr"/>
            <a:r>
              <a:rPr lang="en-GB" sz="2800" dirty="0">
                <a:solidFill>
                  <a:srgbClr val="0070C0"/>
                </a:solidFill>
                <a:latin typeface="OpenDyslexicAlta" panose="00000500000000000000" pitchFamily="50" charset="0"/>
              </a:rPr>
              <a:t>Challenges </a:t>
            </a:r>
          </a:p>
        </p:txBody>
      </p:sp>
      <p:sp>
        <p:nvSpPr>
          <p:cNvPr id="7" name="Rectangle 6">
            <a:extLst>
              <a:ext uri="{FF2B5EF4-FFF2-40B4-BE49-F238E27FC236}">
                <a16:creationId xmlns:a16="http://schemas.microsoft.com/office/drawing/2014/main" id="{2472BEE2-B746-478D-87D2-42A1259B31F7}"/>
              </a:ext>
            </a:extLst>
          </p:cNvPr>
          <p:cNvSpPr/>
          <p:nvPr/>
        </p:nvSpPr>
        <p:spPr>
          <a:xfrm>
            <a:off x="4476678" y="615819"/>
            <a:ext cx="3238644" cy="523220"/>
          </a:xfrm>
          <a:prstGeom prst="rect">
            <a:avLst/>
          </a:prstGeom>
        </p:spPr>
        <p:txBody>
          <a:bodyPr wrap="none">
            <a:spAutoFit/>
          </a:bodyPr>
          <a:lstStyle/>
          <a:p>
            <a:pPr algn="ctr"/>
            <a:r>
              <a:rPr lang="en-GB" sz="2800" dirty="0">
                <a:solidFill>
                  <a:srgbClr val="FFC000"/>
                </a:solidFill>
                <a:latin typeface="OpenDyslexicAlta" panose="00000500000000000000" pitchFamily="50" charset="0"/>
              </a:rPr>
              <a:t>Problem-solving</a:t>
            </a:r>
          </a:p>
        </p:txBody>
      </p:sp>
      <p:sp>
        <p:nvSpPr>
          <p:cNvPr id="8" name="Rectangle 7">
            <a:extLst>
              <a:ext uri="{FF2B5EF4-FFF2-40B4-BE49-F238E27FC236}">
                <a16:creationId xmlns:a16="http://schemas.microsoft.com/office/drawing/2014/main" id="{73323607-E472-418B-A641-332F70642D79}"/>
              </a:ext>
            </a:extLst>
          </p:cNvPr>
          <p:cNvSpPr/>
          <p:nvPr/>
        </p:nvSpPr>
        <p:spPr>
          <a:xfrm rot="936500">
            <a:off x="9257441" y="618578"/>
            <a:ext cx="2773260" cy="523220"/>
          </a:xfrm>
          <a:prstGeom prst="rect">
            <a:avLst/>
          </a:prstGeom>
        </p:spPr>
        <p:txBody>
          <a:bodyPr wrap="none">
            <a:spAutoFit/>
          </a:bodyPr>
          <a:lstStyle/>
          <a:p>
            <a:pPr algn="ctr"/>
            <a:r>
              <a:rPr lang="en-GB" sz="2800" dirty="0">
                <a:solidFill>
                  <a:schemeClr val="accent6">
                    <a:lumMod val="75000"/>
                  </a:schemeClr>
                </a:solidFill>
                <a:latin typeface="OpenDyslexicAlta" panose="00000500000000000000" pitchFamily="50" charset="0"/>
              </a:rPr>
              <a:t>Achievement </a:t>
            </a:r>
          </a:p>
        </p:txBody>
      </p:sp>
      <p:sp>
        <p:nvSpPr>
          <p:cNvPr id="9" name="Rectangle 8">
            <a:extLst>
              <a:ext uri="{FF2B5EF4-FFF2-40B4-BE49-F238E27FC236}">
                <a16:creationId xmlns:a16="http://schemas.microsoft.com/office/drawing/2014/main" id="{CD61A71B-0333-46DF-9983-B6C7DAB0E339}"/>
              </a:ext>
            </a:extLst>
          </p:cNvPr>
          <p:cNvSpPr/>
          <p:nvPr/>
        </p:nvSpPr>
        <p:spPr>
          <a:xfrm rot="21026109">
            <a:off x="9728583" y="5470264"/>
            <a:ext cx="2095382" cy="523220"/>
          </a:xfrm>
          <a:prstGeom prst="rect">
            <a:avLst/>
          </a:prstGeom>
        </p:spPr>
        <p:txBody>
          <a:bodyPr wrap="none">
            <a:spAutoFit/>
          </a:bodyPr>
          <a:lstStyle/>
          <a:p>
            <a:pPr algn="ctr"/>
            <a:r>
              <a:rPr lang="en-GB" sz="2800" dirty="0">
                <a:solidFill>
                  <a:srgbClr val="C00000"/>
                </a:solidFill>
                <a:latin typeface="OpenDyslexicAlta" panose="00000500000000000000" pitchFamily="50" charset="0"/>
              </a:rPr>
              <a:t>New skills</a:t>
            </a:r>
          </a:p>
        </p:txBody>
      </p:sp>
      <p:pic>
        <p:nvPicPr>
          <p:cNvPr id="11" name="Picture 10">
            <a:extLst>
              <a:ext uri="{FF2B5EF4-FFF2-40B4-BE49-F238E27FC236}">
                <a16:creationId xmlns:a16="http://schemas.microsoft.com/office/drawing/2014/main" id="{C34BD323-ED49-47D7-B901-FDF4A104D60C}"/>
              </a:ext>
            </a:extLst>
          </p:cNvPr>
          <p:cNvPicPr>
            <a:picLocks noChangeAspect="1"/>
          </p:cNvPicPr>
          <p:nvPr/>
        </p:nvPicPr>
        <p:blipFill>
          <a:blip r:embed="rId2"/>
          <a:stretch>
            <a:fillRect/>
          </a:stretch>
        </p:blipFill>
        <p:spPr>
          <a:xfrm>
            <a:off x="122091" y="1672412"/>
            <a:ext cx="5934758" cy="3203642"/>
          </a:xfrm>
          <a:prstGeom prst="rect">
            <a:avLst/>
          </a:prstGeom>
        </p:spPr>
      </p:pic>
      <p:pic>
        <p:nvPicPr>
          <p:cNvPr id="13" name="Picture 12">
            <a:extLst>
              <a:ext uri="{FF2B5EF4-FFF2-40B4-BE49-F238E27FC236}">
                <a16:creationId xmlns:a16="http://schemas.microsoft.com/office/drawing/2014/main" id="{85B0705C-675A-4CEB-8784-F087DB23A30D}"/>
              </a:ext>
            </a:extLst>
          </p:cNvPr>
          <p:cNvPicPr>
            <a:picLocks noChangeAspect="1"/>
          </p:cNvPicPr>
          <p:nvPr/>
        </p:nvPicPr>
        <p:blipFill>
          <a:blip r:embed="rId3"/>
          <a:stretch>
            <a:fillRect/>
          </a:stretch>
        </p:blipFill>
        <p:spPr>
          <a:xfrm>
            <a:off x="6211712" y="1672412"/>
            <a:ext cx="5838243" cy="3203641"/>
          </a:xfrm>
          <a:prstGeom prst="rect">
            <a:avLst/>
          </a:prstGeom>
        </p:spPr>
      </p:pic>
      <p:pic>
        <p:nvPicPr>
          <p:cNvPr id="14" name="Picture 13">
            <a:extLst>
              <a:ext uri="{FF2B5EF4-FFF2-40B4-BE49-F238E27FC236}">
                <a16:creationId xmlns:a16="http://schemas.microsoft.com/office/drawing/2014/main" id="{DA92C30A-88B5-4C54-88BE-272E8EA82DAE}"/>
              </a:ext>
            </a:extLst>
          </p:cNvPr>
          <p:cNvPicPr>
            <a:picLocks noChangeAspect="1"/>
          </p:cNvPicPr>
          <p:nvPr/>
        </p:nvPicPr>
        <p:blipFill>
          <a:blip r:embed="rId4"/>
          <a:stretch>
            <a:fillRect/>
          </a:stretch>
        </p:blipFill>
        <p:spPr>
          <a:xfrm>
            <a:off x="9952674" y="5848197"/>
            <a:ext cx="2097281" cy="918087"/>
          </a:xfrm>
          <a:prstGeom prst="rect">
            <a:avLst/>
          </a:prstGeom>
        </p:spPr>
      </p:pic>
    </p:spTree>
    <p:extLst>
      <p:ext uri="{BB962C8B-B14F-4D97-AF65-F5344CB8AC3E}">
        <p14:creationId xmlns:p14="http://schemas.microsoft.com/office/powerpoint/2010/main" val="10668431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3C60315-289B-4047-AE4E-F7095C911B09}"/>
              </a:ext>
            </a:extLst>
          </p:cNvPr>
          <p:cNvPicPr>
            <a:picLocks noChangeAspect="1"/>
          </p:cNvPicPr>
          <p:nvPr/>
        </p:nvPicPr>
        <p:blipFill>
          <a:blip r:embed="rId2"/>
          <a:stretch>
            <a:fillRect/>
          </a:stretch>
        </p:blipFill>
        <p:spPr>
          <a:xfrm>
            <a:off x="719137" y="1388245"/>
            <a:ext cx="10753725" cy="3886200"/>
          </a:xfrm>
          <a:prstGeom prst="rect">
            <a:avLst/>
          </a:prstGeom>
        </p:spPr>
      </p:pic>
      <p:pic>
        <p:nvPicPr>
          <p:cNvPr id="4" name="Picture 3">
            <a:extLst>
              <a:ext uri="{FF2B5EF4-FFF2-40B4-BE49-F238E27FC236}">
                <a16:creationId xmlns:a16="http://schemas.microsoft.com/office/drawing/2014/main" id="{3CCD5498-2AB4-4E71-AACC-F9D1A0E92EF6}"/>
              </a:ext>
            </a:extLst>
          </p:cNvPr>
          <p:cNvPicPr>
            <a:picLocks noChangeAspect="1"/>
          </p:cNvPicPr>
          <p:nvPr/>
        </p:nvPicPr>
        <p:blipFill>
          <a:blip r:embed="rId3"/>
          <a:stretch>
            <a:fillRect/>
          </a:stretch>
        </p:blipFill>
        <p:spPr>
          <a:xfrm>
            <a:off x="9996820" y="77712"/>
            <a:ext cx="2097281" cy="918087"/>
          </a:xfrm>
          <a:prstGeom prst="rect">
            <a:avLst/>
          </a:prstGeom>
        </p:spPr>
      </p:pic>
    </p:spTree>
    <p:extLst>
      <p:ext uri="{BB962C8B-B14F-4D97-AF65-F5344CB8AC3E}">
        <p14:creationId xmlns:p14="http://schemas.microsoft.com/office/powerpoint/2010/main" val="31293644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D1E256-67E3-4F3E-9032-B29A1AC8AA32}"/>
              </a:ext>
            </a:extLst>
          </p:cNvPr>
          <p:cNvSpPr>
            <a:spLocks noGrp="1"/>
          </p:cNvSpPr>
          <p:nvPr>
            <p:ph type="title"/>
          </p:nvPr>
        </p:nvSpPr>
        <p:spPr>
          <a:xfrm>
            <a:off x="83599" y="100565"/>
            <a:ext cx="10515600" cy="1325563"/>
          </a:xfrm>
        </p:spPr>
        <p:txBody>
          <a:bodyPr/>
          <a:lstStyle/>
          <a:p>
            <a:r>
              <a:rPr lang="en-GB" u="sng" dirty="0">
                <a:latin typeface="OpenDyslexicAlta" panose="00000500000000000000" pitchFamily="50" charset="0"/>
              </a:rPr>
              <a:t>Staff</a:t>
            </a:r>
          </a:p>
        </p:txBody>
      </p:sp>
      <p:sp>
        <p:nvSpPr>
          <p:cNvPr id="3" name="TextBox 2">
            <a:extLst>
              <a:ext uri="{FF2B5EF4-FFF2-40B4-BE49-F238E27FC236}">
                <a16:creationId xmlns:a16="http://schemas.microsoft.com/office/drawing/2014/main" id="{24A40824-9A34-4649-95E5-336D3014B995}"/>
              </a:ext>
            </a:extLst>
          </p:cNvPr>
          <p:cNvSpPr txBox="1"/>
          <p:nvPr/>
        </p:nvSpPr>
        <p:spPr>
          <a:xfrm>
            <a:off x="83599" y="1248235"/>
            <a:ext cx="11732580" cy="5509200"/>
          </a:xfrm>
          <a:prstGeom prst="rect">
            <a:avLst/>
          </a:prstGeom>
          <a:noFill/>
        </p:spPr>
        <p:txBody>
          <a:bodyPr wrap="square" rtlCol="0">
            <a:spAutoFit/>
          </a:bodyPr>
          <a:lstStyle/>
          <a:p>
            <a:r>
              <a:rPr lang="en-GB" sz="3200" dirty="0">
                <a:latin typeface="OpenDyslexicAlta" panose="00000500000000000000" pitchFamily="50" charset="0"/>
              </a:rPr>
              <a:t>Mrs Kendall</a:t>
            </a:r>
          </a:p>
          <a:p>
            <a:endParaRPr lang="en-GB" sz="3200" dirty="0">
              <a:latin typeface="OpenDyslexicAlta" panose="00000500000000000000" pitchFamily="50" charset="0"/>
            </a:endParaRPr>
          </a:p>
          <a:p>
            <a:r>
              <a:rPr lang="en-GB" sz="3200" dirty="0">
                <a:latin typeface="OpenDyslexicAlta" panose="00000500000000000000" pitchFamily="50" charset="0"/>
              </a:rPr>
              <a:t>Mrs Hemingway</a:t>
            </a:r>
          </a:p>
          <a:p>
            <a:endParaRPr lang="en-GB" sz="3200" dirty="0">
              <a:latin typeface="OpenDyslexicAlta" panose="00000500000000000000" pitchFamily="50" charset="0"/>
            </a:endParaRPr>
          </a:p>
          <a:p>
            <a:r>
              <a:rPr lang="en-GB" sz="3200" dirty="0">
                <a:latin typeface="OpenDyslexicAlta" panose="00000500000000000000" pitchFamily="50" charset="0"/>
              </a:rPr>
              <a:t>Mr Davison</a:t>
            </a:r>
          </a:p>
          <a:p>
            <a:endParaRPr lang="en-GB" sz="3200" dirty="0">
              <a:latin typeface="OpenDyslexicAlta" panose="00000500000000000000" pitchFamily="50" charset="0"/>
            </a:endParaRPr>
          </a:p>
          <a:p>
            <a:r>
              <a:rPr lang="en-GB" sz="3200" dirty="0">
                <a:latin typeface="OpenDyslexicAlta" panose="00000500000000000000" pitchFamily="50" charset="0"/>
              </a:rPr>
              <a:t>Miss Kelly</a:t>
            </a:r>
          </a:p>
          <a:p>
            <a:endParaRPr lang="en-GB" sz="3200" dirty="0">
              <a:latin typeface="OpenDyslexicAlta" panose="00000500000000000000" pitchFamily="50" charset="0"/>
            </a:endParaRPr>
          </a:p>
          <a:p>
            <a:r>
              <a:rPr lang="en-GB" sz="3200" dirty="0">
                <a:latin typeface="OpenDyslexicAlta" panose="00000500000000000000" pitchFamily="50" charset="0"/>
              </a:rPr>
              <a:t>Miss Lodge</a:t>
            </a:r>
          </a:p>
          <a:p>
            <a:endParaRPr lang="en-GB" sz="3200" dirty="0">
              <a:latin typeface="OpenDyslexicAlta" panose="00000500000000000000" pitchFamily="50" charset="0"/>
            </a:endParaRPr>
          </a:p>
          <a:p>
            <a:r>
              <a:rPr lang="en-GB" sz="3200" dirty="0">
                <a:latin typeface="OpenDyslexicAlta" panose="00000500000000000000" pitchFamily="50" charset="0"/>
              </a:rPr>
              <a:t>Mrs Dyson</a:t>
            </a:r>
          </a:p>
        </p:txBody>
      </p:sp>
      <p:pic>
        <p:nvPicPr>
          <p:cNvPr id="6" name="Picture 5">
            <a:extLst>
              <a:ext uri="{FF2B5EF4-FFF2-40B4-BE49-F238E27FC236}">
                <a16:creationId xmlns:a16="http://schemas.microsoft.com/office/drawing/2014/main" id="{19018483-BCE2-45D4-A88B-818383F7383C}"/>
              </a:ext>
            </a:extLst>
          </p:cNvPr>
          <p:cNvPicPr>
            <a:picLocks noChangeAspect="1"/>
          </p:cNvPicPr>
          <p:nvPr/>
        </p:nvPicPr>
        <p:blipFill>
          <a:blip r:embed="rId2"/>
          <a:stretch>
            <a:fillRect/>
          </a:stretch>
        </p:blipFill>
        <p:spPr>
          <a:xfrm>
            <a:off x="9996820" y="77712"/>
            <a:ext cx="2097281" cy="918087"/>
          </a:xfrm>
          <a:prstGeom prst="rect">
            <a:avLst/>
          </a:prstGeom>
        </p:spPr>
      </p:pic>
    </p:spTree>
    <p:extLst>
      <p:ext uri="{BB962C8B-B14F-4D97-AF65-F5344CB8AC3E}">
        <p14:creationId xmlns:p14="http://schemas.microsoft.com/office/powerpoint/2010/main" val="21807842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BF891B-5E77-4868-AE52-9B8C7A5E902E}"/>
              </a:ext>
            </a:extLst>
          </p:cNvPr>
          <p:cNvSpPr>
            <a:spLocks noGrp="1"/>
          </p:cNvSpPr>
          <p:nvPr>
            <p:ph type="title"/>
          </p:nvPr>
        </p:nvSpPr>
        <p:spPr>
          <a:xfrm>
            <a:off x="60558" y="39306"/>
            <a:ext cx="10515600" cy="1325563"/>
          </a:xfrm>
        </p:spPr>
        <p:txBody>
          <a:bodyPr/>
          <a:lstStyle/>
          <a:p>
            <a:r>
              <a:rPr lang="en-GB" u="sng" dirty="0">
                <a:latin typeface="OpenDyslexicAlta" panose="00000500000000000000" pitchFamily="50" charset="0"/>
              </a:rPr>
              <a:t>Food </a:t>
            </a:r>
          </a:p>
        </p:txBody>
      </p:sp>
      <p:sp>
        <p:nvSpPr>
          <p:cNvPr id="4" name="Rectangle 3">
            <a:extLst>
              <a:ext uri="{FF2B5EF4-FFF2-40B4-BE49-F238E27FC236}">
                <a16:creationId xmlns:a16="http://schemas.microsoft.com/office/drawing/2014/main" id="{1694082E-0265-45A9-8AAF-EF837AA452AA}"/>
              </a:ext>
            </a:extLst>
          </p:cNvPr>
          <p:cNvSpPr/>
          <p:nvPr/>
        </p:nvSpPr>
        <p:spPr>
          <a:xfrm>
            <a:off x="84232" y="1182231"/>
            <a:ext cx="12009869" cy="4493538"/>
          </a:xfrm>
          <a:prstGeom prst="rect">
            <a:avLst/>
          </a:prstGeom>
        </p:spPr>
        <p:txBody>
          <a:bodyPr wrap="square">
            <a:spAutoFit/>
          </a:bodyPr>
          <a:lstStyle/>
          <a:p>
            <a:pPr algn="just"/>
            <a:r>
              <a:rPr lang="en-GB" sz="2200" dirty="0">
                <a:latin typeface="OpenDyslexicAlta" panose="00000500000000000000" pitchFamily="50" charset="0"/>
              </a:rPr>
              <a:t>At Big School Camp, they know that food is a fundamental for children. They encourage school to, where possible, use local providers and businesses to source produce for the camp. </a:t>
            </a:r>
          </a:p>
          <a:p>
            <a:pPr algn="just"/>
            <a:endParaRPr lang="en-GB" sz="2200" dirty="0">
              <a:latin typeface="OpenDyslexicAlta" panose="00000500000000000000" pitchFamily="50" charset="0"/>
            </a:endParaRPr>
          </a:p>
          <a:p>
            <a:pPr algn="just"/>
            <a:endParaRPr lang="en-GB" sz="2200" dirty="0">
              <a:latin typeface="OpenDyslexicAlta" panose="00000500000000000000" pitchFamily="50" charset="0"/>
            </a:endParaRPr>
          </a:p>
          <a:p>
            <a:pPr algn="just"/>
            <a:endParaRPr lang="en-GB" sz="2200" dirty="0">
              <a:latin typeface="OpenDyslexicAlta" panose="00000500000000000000" pitchFamily="50" charset="0"/>
            </a:endParaRPr>
          </a:p>
          <a:p>
            <a:pPr algn="just"/>
            <a:endParaRPr lang="en-GB" sz="2200" dirty="0">
              <a:latin typeface="OpenDyslexicAlta" panose="00000500000000000000" pitchFamily="50" charset="0"/>
            </a:endParaRPr>
          </a:p>
          <a:p>
            <a:pPr algn="just"/>
            <a:r>
              <a:rPr lang="en-GB" sz="2200" dirty="0">
                <a:latin typeface="OpenDyslexicAlta" panose="00000500000000000000" pitchFamily="50" charset="0"/>
              </a:rPr>
              <a:t>Children will enjoy a picnic style lunch, snacks throughout the day, a tasty evening meal, and a yummy breakfast before heading home!</a:t>
            </a:r>
          </a:p>
          <a:p>
            <a:pPr algn="just"/>
            <a:endParaRPr lang="en-GB" sz="2200" dirty="0">
              <a:latin typeface="OpenDyslexicAlta" panose="00000500000000000000" pitchFamily="50" charset="0"/>
            </a:endParaRPr>
          </a:p>
          <a:p>
            <a:endParaRPr lang="en-GB" sz="2200" dirty="0">
              <a:latin typeface="OpenDyslexicAlta" panose="00000500000000000000" pitchFamily="50" charset="0"/>
            </a:endParaRPr>
          </a:p>
          <a:p>
            <a:pPr algn="just"/>
            <a:r>
              <a:rPr lang="en-GB" sz="2200" dirty="0">
                <a:latin typeface="OpenDyslexicAlta" panose="00000500000000000000" pitchFamily="50" charset="0"/>
              </a:rPr>
              <a:t>ON CAMP - Students will have the opportunity to roast marshmallows and enjoy hot chocolate before bed.</a:t>
            </a:r>
          </a:p>
        </p:txBody>
      </p:sp>
      <p:pic>
        <p:nvPicPr>
          <p:cNvPr id="6" name="Picture 5">
            <a:extLst>
              <a:ext uri="{FF2B5EF4-FFF2-40B4-BE49-F238E27FC236}">
                <a16:creationId xmlns:a16="http://schemas.microsoft.com/office/drawing/2014/main" id="{A6B75406-60F9-4502-A22A-050791A775C0}"/>
              </a:ext>
            </a:extLst>
          </p:cNvPr>
          <p:cNvPicPr>
            <a:picLocks noChangeAspect="1"/>
          </p:cNvPicPr>
          <p:nvPr/>
        </p:nvPicPr>
        <p:blipFill>
          <a:blip r:embed="rId2"/>
          <a:stretch>
            <a:fillRect/>
          </a:stretch>
        </p:blipFill>
        <p:spPr>
          <a:xfrm>
            <a:off x="9996820" y="77712"/>
            <a:ext cx="2097281" cy="918087"/>
          </a:xfrm>
          <a:prstGeom prst="rect">
            <a:avLst/>
          </a:prstGeom>
        </p:spPr>
      </p:pic>
      <p:pic>
        <p:nvPicPr>
          <p:cNvPr id="7" name="Picture 6">
            <a:extLst>
              <a:ext uri="{FF2B5EF4-FFF2-40B4-BE49-F238E27FC236}">
                <a16:creationId xmlns:a16="http://schemas.microsoft.com/office/drawing/2014/main" id="{FFD58BAB-5E60-476F-B9A1-28EC4A8EB820}"/>
              </a:ext>
            </a:extLst>
          </p:cNvPr>
          <p:cNvPicPr>
            <a:picLocks noChangeAspect="1"/>
          </p:cNvPicPr>
          <p:nvPr/>
        </p:nvPicPr>
        <p:blipFill>
          <a:blip r:embed="rId3"/>
          <a:stretch>
            <a:fillRect/>
          </a:stretch>
        </p:blipFill>
        <p:spPr>
          <a:xfrm>
            <a:off x="97899" y="2368535"/>
            <a:ext cx="11772900" cy="771525"/>
          </a:xfrm>
          <a:prstGeom prst="rect">
            <a:avLst/>
          </a:prstGeom>
        </p:spPr>
      </p:pic>
    </p:spTree>
    <p:extLst>
      <p:ext uri="{BB962C8B-B14F-4D97-AF65-F5344CB8AC3E}">
        <p14:creationId xmlns:p14="http://schemas.microsoft.com/office/powerpoint/2010/main" val="3800999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513E4C-4B87-42A2-A488-84067D3D8CA1}"/>
              </a:ext>
            </a:extLst>
          </p:cNvPr>
          <p:cNvSpPr>
            <a:spLocks noGrp="1"/>
          </p:cNvSpPr>
          <p:nvPr>
            <p:ph type="title"/>
          </p:nvPr>
        </p:nvSpPr>
        <p:spPr>
          <a:xfrm>
            <a:off x="0" y="-131391"/>
            <a:ext cx="10515600" cy="1325563"/>
          </a:xfrm>
        </p:spPr>
        <p:txBody>
          <a:bodyPr/>
          <a:lstStyle/>
          <a:p>
            <a:r>
              <a:rPr lang="en-GB" u="sng" dirty="0">
                <a:latin typeface="OpenDyslexicAlta" panose="00000500000000000000" pitchFamily="50" charset="0"/>
              </a:rPr>
              <a:t>Accommodation</a:t>
            </a:r>
          </a:p>
        </p:txBody>
      </p:sp>
      <p:sp>
        <p:nvSpPr>
          <p:cNvPr id="6" name="TextBox 5">
            <a:extLst>
              <a:ext uri="{FF2B5EF4-FFF2-40B4-BE49-F238E27FC236}">
                <a16:creationId xmlns:a16="http://schemas.microsoft.com/office/drawing/2014/main" id="{A4011ED2-9DE7-4D3E-B283-03FC154127E4}"/>
              </a:ext>
            </a:extLst>
          </p:cNvPr>
          <p:cNvSpPr txBox="1"/>
          <p:nvPr/>
        </p:nvSpPr>
        <p:spPr>
          <a:xfrm>
            <a:off x="0" y="985068"/>
            <a:ext cx="12020365" cy="3477875"/>
          </a:xfrm>
          <a:prstGeom prst="rect">
            <a:avLst/>
          </a:prstGeom>
          <a:noFill/>
        </p:spPr>
        <p:txBody>
          <a:bodyPr wrap="square" rtlCol="0">
            <a:spAutoFit/>
          </a:bodyPr>
          <a:lstStyle/>
          <a:p>
            <a:pPr algn="just"/>
            <a:r>
              <a:rPr lang="en-GB" sz="2200" dirty="0">
                <a:latin typeface="OpenDyslexicAlta" panose="00000500000000000000" pitchFamily="50" charset="0"/>
              </a:rPr>
              <a:t>Children will sleep in same-sex tents with approx. 4 people in one tent.</a:t>
            </a:r>
          </a:p>
          <a:p>
            <a:pPr algn="just"/>
            <a:r>
              <a:rPr lang="en-GB" sz="2200" dirty="0">
                <a:latin typeface="OpenDyslexicAlta" panose="00000500000000000000" pitchFamily="50" charset="0"/>
              </a:rPr>
              <a:t>Dane Royd staff are on the field too, in their own tents which will be placed around children’s tents. </a:t>
            </a:r>
          </a:p>
          <a:p>
            <a:pPr algn="just"/>
            <a:r>
              <a:rPr lang="en-GB" sz="2200" dirty="0">
                <a:latin typeface="OpenDyslexicAlta" panose="00000500000000000000" pitchFamily="50" charset="0"/>
              </a:rPr>
              <a:t>One member of Dane Royd staff will be awake at all times through the night.</a:t>
            </a:r>
          </a:p>
          <a:p>
            <a:pPr algn="just"/>
            <a:r>
              <a:rPr lang="en-GB" sz="2200" dirty="0">
                <a:latin typeface="OpenDyslexicAlta" panose="00000500000000000000" pitchFamily="50" charset="0"/>
              </a:rPr>
              <a:t>Members of Big Camp staff also remain on site. </a:t>
            </a:r>
          </a:p>
          <a:p>
            <a:pPr algn="just"/>
            <a:r>
              <a:rPr lang="en-GB" sz="2200" dirty="0">
                <a:latin typeface="OpenDyslexicAlta" panose="00000500000000000000" pitchFamily="50" charset="0"/>
              </a:rPr>
              <a:t>If any child wakes in the night, school staff will support the child. </a:t>
            </a:r>
          </a:p>
          <a:p>
            <a:pPr algn="just"/>
            <a:r>
              <a:rPr lang="en-GB" sz="2200" dirty="0">
                <a:latin typeface="OpenDyslexicAlta" panose="00000500000000000000" pitchFamily="50" charset="0"/>
              </a:rPr>
              <a:t>If a child needs the toilet in the night, they will alert school staff. Children will need a torch or headlight as they will need to walk to the school building. </a:t>
            </a:r>
          </a:p>
          <a:p>
            <a:pPr algn="just"/>
            <a:r>
              <a:rPr lang="en-GB" sz="2200" dirty="0">
                <a:latin typeface="OpenDyslexicAlta" panose="00000500000000000000" pitchFamily="50" charset="0"/>
              </a:rPr>
              <a:t>We will encourage children to go to the toilet before bedtime to avoid waking in the night. </a:t>
            </a:r>
          </a:p>
        </p:txBody>
      </p:sp>
      <p:pic>
        <p:nvPicPr>
          <p:cNvPr id="7" name="Picture 6">
            <a:extLst>
              <a:ext uri="{FF2B5EF4-FFF2-40B4-BE49-F238E27FC236}">
                <a16:creationId xmlns:a16="http://schemas.microsoft.com/office/drawing/2014/main" id="{5F13F35B-7005-4B48-AB45-432542402C4E}"/>
              </a:ext>
            </a:extLst>
          </p:cNvPr>
          <p:cNvPicPr>
            <a:picLocks noChangeAspect="1"/>
          </p:cNvPicPr>
          <p:nvPr/>
        </p:nvPicPr>
        <p:blipFill>
          <a:blip r:embed="rId2"/>
          <a:stretch>
            <a:fillRect/>
          </a:stretch>
        </p:blipFill>
        <p:spPr>
          <a:xfrm>
            <a:off x="9996820" y="77712"/>
            <a:ext cx="2097281" cy="918087"/>
          </a:xfrm>
          <a:prstGeom prst="rect">
            <a:avLst/>
          </a:prstGeom>
        </p:spPr>
      </p:pic>
      <p:pic>
        <p:nvPicPr>
          <p:cNvPr id="8" name="Picture 7">
            <a:extLst>
              <a:ext uri="{FF2B5EF4-FFF2-40B4-BE49-F238E27FC236}">
                <a16:creationId xmlns:a16="http://schemas.microsoft.com/office/drawing/2014/main" id="{A79873D3-C7F3-407B-A48F-FB92831AD1D3}"/>
              </a:ext>
            </a:extLst>
          </p:cNvPr>
          <p:cNvPicPr>
            <a:picLocks noChangeAspect="1"/>
          </p:cNvPicPr>
          <p:nvPr/>
        </p:nvPicPr>
        <p:blipFill>
          <a:blip r:embed="rId3"/>
          <a:stretch>
            <a:fillRect/>
          </a:stretch>
        </p:blipFill>
        <p:spPr>
          <a:xfrm>
            <a:off x="8665808" y="4205842"/>
            <a:ext cx="3221392" cy="2487883"/>
          </a:xfrm>
          <a:prstGeom prst="rect">
            <a:avLst/>
          </a:prstGeom>
        </p:spPr>
      </p:pic>
    </p:spTree>
    <p:extLst>
      <p:ext uri="{BB962C8B-B14F-4D97-AF65-F5344CB8AC3E}">
        <p14:creationId xmlns:p14="http://schemas.microsoft.com/office/powerpoint/2010/main" val="28740613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0EAF6B-AB89-4776-B628-8F6D74D243B9}"/>
              </a:ext>
            </a:extLst>
          </p:cNvPr>
          <p:cNvSpPr>
            <a:spLocks noGrp="1"/>
          </p:cNvSpPr>
          <p:nvPr>
            <p:ph type="title"/>
          </p:nvPr>
        </p:nvSpPr>
        <p:spPr>
          <a:xfrm>
            <a:off x="107084" y="71021"/>
            <a:ext cx="10515600" cy="1170061"/>
          </a:xfrm>
        </p:spPr>
        <p:txBody>
          <a:bodyPr/>
          <a:lstStyle/>
          <a:p>
            <a:r>
              <a:rPr lang="en-GB" u="sng" dirty="0">
                <a:latin typeface="OpenDyslexicAlta" panose="00000500000000000000" pitchFamily="50" charset="0"/>
              </a:rPr>
              <a:t>Things to take</a:t>
            </a:r>
          </a:p>
        </p:txBody>
      </p:sp>
      <p:sp>
        <p:nvSpPr>
          <p:cNvPr id="6" name="TextBox 5">
            <a:extLst>
              <a:ext uri="{FF2B5EF4-FFF2-40B4-BE49-F238E27FC236}">
                <a16:creationId xmlns:a16="http://schemas.microsoft.com/office/drawing/2014/main" id="{06F93D2E-FA4F-457B-B5EA-BD70C37C6AEE}"/>
              </a:ext>
            </a:extLst>
          </p:cNvPr>
          <p:cNvSpPr txBox="1"/>
          <p:nvPr/>
        </p:nvSpPr>
        <p:spPr>
          <a:xfrm>
            <a:off x="5449298" y="1442486"/>
            <a:ext cx="6383199" cy="4832092"/>
          </a:xfrm>
          <a:prstGeom prst="rect">
            <a:avLst/>
          </a:prstGeom>
          <a:noFill/>
        </p:spPr>
        <p:txBody>
          <a:bodyPr wrap="square" rtlCol="0">
            <a:spAutoFit/>
          </a:bodyPr>
          <a:lstStyle/>
          <a:p>
            <a:pPr algn="just"/>
            <a:r>
              <a:rPr lang="en-GB" sz="2200" dirty="0">
                <a:latin typeface="OpenDyslexicAlta" panose="00000500000000000000" pitchFamily="50" charset="0"/>
              </a:rPr>
              <a:t>This is a suggested list!</a:t>
            </a:r>
          </a:p>
          <a:p>
            <a:pPr algn="just"/>
            <a:endParaRPr lang="en-GB" sz="2200" dirty="0">
              <a:latin typeface="OpenDyslexicAlta" panose="00000500000000000000" pitchFamily="50" charset="0"/>
            </a:endParaRPr>
          </a:p>
          <a:p>
            <a:pPr algn="just"/>
            <a:r>
              <a:rPr lang="en-GB" sz="2200" dirty="0">
                <a:latin typeface="OpenDyslexicAlta" panose="00000500000000000000" pitchFamily="50" charset="0"/>
              </a:rPr>
              <a:t>They will likely get dirty, so please send them in old clothes. Don’t feel the need to buy new. </a:t>
            </a:r>
          </a:p>
          <a:p>
            <a:pPr algn="just"/>
            <a:endParaRPr lang="en-GB" sz="2200" dirty="0">
              <a:latin typeface="OpenDyslexicAlta" panose="00000500000000000000" pitchFamily="50" charset="0"/>
            </a:endParaRPr>
          </a:p>
          <a:p>
            <a:pPr algn="just"/>
            <a:r>
              <a:rPr lang="en-GB" sz="2200" dirty="0">
                <a:latin typeface="OpenDyslexicAlta" panose="00000500000000000000" pitchFamily="50" charset="0"/>
              </a:rPr>
              <a:t>Ask friends to borrow items rather than buy new.</a:t>
            </a:r>
          </a:p>
          <a:p>
            <a:pPr algn="just"/>
            <a:endParaRPr lang="en-GB" sz="2200" dirty="0">
              <a:latin typeface="OpenDyslexicAlta" panose="00000500000000000000" pitchFamily="50" charset="0"/>
            </a:endParaRPr>
          </a:p>
          <a:p>
            <a:pPr algn="just"/>
            <a:r>
              <a:rPr lang="en-GB" sz="2200" dirty="0">
                <a:latin typeface="OpenDyslexicAlta" panose="00000500000000000000" pitchFamily="50" charset="0"/>
              </a:rPr>
              <a:t>I will send a ParentPay the week before the visit with weather dependent information. I would plan for sun-hats and sun-cream.</a:t>
            </a:r>
          </a:p>
          <a:p>
            <a:pPr algn="just"/>
            <a:endParaRPr lang="en-GB" sz="2200" dirty="0">
              <a:latin typeface="OpenDyslexicAlta" panose="00000500000000000000" pitchFamily="50" charset="0"/>
            </a:endParaRPr>
          </a:p>
        </p:txBody>
      </p:sp>
      <p:sp>
        <p:nvSpPr>
          <p:cNvPr id="8" name="TextBox 7">
            <a:extLst>
              <a:ext uri="{FF2B5EF4-FFF2-40B4-BE49-F238E27FC236}">
                <a16:creationId xmlns:a16="http://schemas.microsoft.com/office/drawing/2014/main" id="{8C56B65B-1B1A-46B9-8A83-F78AB4AF17FB}"/>
              </a:ext>
            </a:extLst>
          </p:cNvPr>
          <p:cNvSpPr txBox="1"/>
          <p:nvPr/>
        </p:nvSpPr>
        <p:spPr>
          <a:xfrm>
            <a:off x="107084" y="1042377"/>
            <a:ext cx="5342214" cy="5632311"/>
          </a:xfrm>
          <a:prstGeom prst="rect">
            <a:avLst/>
          </a:prstGeom>
          <a:noFill/>
        </p:spPr>
        <p:txBody>
          <a:bodyPr wrap="square">
            <a:spAutoFit/>
          </a:bodyPr>
          <a:lstStyle/>
          <a:p>
            <a:pPr marL="285750" indent="-285750">
              <a:buFont typeface="Arial" panose="020B0604020202020204" pitchFamily="34" charset="0"/>
              <a:buChar char="•"/>
            </a:pPr>
            <a:r>
              <a:rPr lang="en-GB" dirty="0">
                <a:solidFill>
                  <a:schemeClr val="accent6">
                    <a:lumMod val="75000"/>
                  </a:schemeClr>
                </a:solidFill>
                <a:latin typeface="OpenDyslexicAlta" panose="00000500000000000000" pitchFamily="50" charset="0"/>
              </a:rPr>
              <a:t>Sun cream &amp; sun hat</a:t>
            </a:r>
          </a:p>
          <a:p>
            <a:pPr marL="285750" indent="-285750">
              <a:buFont typeface="Arial" panose="020B0604020202020204" pitchFamily="34" charset="0"/>
              <a:buChar char="•"/>
            </a:pPr>
            <a:r>
              <a:rPr lang="en-GB" dirty="0">
                <a:solidFill>
                  <a:schemeClr val="accent6">
                    <a:lumMod val="75000"/>
                  </a:schemeClr>
                </a:solidFill>
                <a:latin typeface="OpenDyslexicAlta" panose="00000500000000000000" pitchFamily="50" charset="0"/>
              </a:rPr>
              <a:t>Water Bottle</a:t>
            </a:r>
          </a:p>
          <a:p>
            <a:pPr marL="285750" indent="-285750">
              <a:buFont typeface="Arial" panose="020B0604020202020204" pitchFamily="34" charset="0"/>
              <a:buChar char="•"/>
            </a:pPr>
            <a:r>
              <a:rPr lang="en-GB" dirty="0">
                <a:solidFill>
                  <a:schemeClr val="accent6">
                    <a:lumMod val="75000"/>
                  </a:schemeClr>
                </a:solidFill>
                <a:latin typeface="OpenDyslexicAlta" panose="00000500000000000000" pitchFamily="50" charset="0"/>
              </a:rPr>
              <a:t>Trousers – we recommend thick non polyester trousers, chinos or jeans or thick tracksuit bottoms should be worn during the Fire Skills activity for safety.</a:t>
            </a:r>
          </a:p>
          <a:p>
            <a:pPr marL="285750" indent="-285750">
              <a:buFont typeface="Arial" panose="020B0604020202020204" pitchFamily="34" charset="0"/>
              <a:buChar char="•"/>
            </a:pPr>
            <a:r>
              <a:rPr lang="en-GB" dirty="0">
                <a:solidFill>
                  <a:schemeClr val="accent6">
                    <a:lumMod val="75000"/>
                  </a:schemeClr>
                </a:solidFill>
                <a:latin typeface="OpenDyslexicAlta" panose="00000500000000000000" pitchFamily="50" charset="0"/>
              </a:rPr>
              <a:t>Certain activities are No Shorts for safety.</a:t>
            </a:r>
          </a:p>
          <a:p>
            <a:pPr marL="285750" indent="-285750">
              <a:buFont typeface="Arial" panose="020B0604020202020204" pitchFamily="34" charset="0"/>
              <a:buChar char="•"/>
            </a:pPr>
            <a:r>
              <a:rPr lang="en-GB" dirty="0">
                <a:solidFill>
                  <a:schemeClr val="accent6">
                    <a:lumMod val="75000"/>
                  </a:schemeClr>
                </a:solidFill>
                <a:latin typeface="OpenDyslexicAlta" panose="00000500000000000000" pitchFamily="50" charset="0"/>
              </a:rPr>
              <a:t>Loose comfortable clothing for activities</a:t>
            </a:r>
          </a:p>
          <a:p>
            <a:pPr marL="285750" indent="-285750">
              <a:buFont typeface="Arial" panose="020B0604020202020204" pitchFamily="34" charset="0"/>
              <a:buChar char="•"/>
            </a:pPr>
            <a:r>
              <a:rPr lang="en-GB" dirty="0">
                <a:solidFill>
                  <a:schemeClr val="accent6">
                    <a:lumMod val="75000"/>
                  </a:schemeClr>
                </a:solidFill>
                <a:latin typeface="OpenDyslexicAlta" panose="00000500000000000000" pitchFamily="50" charset="0"/>
              </a:rPr>
              <a:t>Hair bands - hair must be tied up</a:t>
            </a:r>
          </a:p>
          <a:p>
            <a:pPr marL="285750" indent="-285750">
              <a:buFont typeface="Arial" panose="020B0604020202020204" pitchFamily="34" charset="0"/>
              <a:buChar char="•"/>
            </a:pPr>
            <a:r>
              <a:rPr lang="en-GB" dirty="0">
                <a:solidFill>
                  <a:schemeClr val="accent6">
                    <a:lumMod val="75000"/>
                  </a:schemeClr>
                </a:solidFill>
                <a:latin typeface="OpenDyslexicAlta" panose="00000500000000000000" pitchFamily="50" charset="0"/>
              </a:rPr>
              <a:t>No Jewellery, including watches, fit bits etc</a:t>
            </a:r>
          </a:p>
          <a:p>
            <a:pPr marL="285750" indent="-285750">
              <a:buFont typeface="Arial" panose="020B0604020202020204" pitchFamily="34" charset="0"/>
              <a:buChar char="•"/>
            </a:pPr>
            <a:r>
              <a:rPr lang="en-GB" dirty="0">
                <a:solidFill>
                  <a:schemeClr val="accent6">
                    <a:lumMod val="75000"/>
                  </a:schemeClr>
                </a:solidFill>
                <a:latin typeface="OpenDyslexicAlta" panose="00000500000000000000" pitchFamily="50" charset="0"/>
              </a:rPr>
              <a:t>Warm Jumper</a:t>
            </a:r>
          </a:p>
          <a:p>
            <a:pPr marL="285750" indent="-285750">
              <a:buFont typeface="Arial" panose="020B0604020202020204" pitchFamily="34" charset="0"/>
              <a:buChar char="•"/>
            </a:pPr>
            <a:r>
              <a:rPr lang="en-GB" dirty="0">
                <a:solidFill>
                  <a:schemeClr val="accent6">
                    <a:lumMod val="75000"/>
                  </a:schemeClr>
                </a:solidFill>
                <a:latin typeface="OpenDyslexicAlta" panose="00000500000000000000" pitchFamily="50" charset="0"/>
              </a:rPr>
              <a:t>Trainers for activities- NO open shoes</a:t>
            </a:r>
          </a:p>
          <a:p>
            <a:pPr marL="285750" indent="-285750">
              <a:buFont typeface="Arial" panose="020B0604020202020204" pitchFamily="34" charset="0"/>
              <a:buChar char="•"/>
            </a:pPr>
            <a:r>
              <a:rPr lang="en-GB" dirty="0">
                <a:solidFill>
                  <a:schemeClr val="accent6">
                    <a:lumMod val="75000"/>
                  </a:schemeClr>
                </a:solidFill>
                <a:latin typeface="OpenDyslexicAlta" panose="00000500000000000000" pitchFamily="50" charset="0"/>
              </a:rPr>
              <a:t>Sleeping bag</a:t>
            </a:r>
          </a:p>
          <a:p>
            <a:pPr marL="285750" indent="-285750">
              <a:buFont typeface="Arial" panose="020B0604020202020204" pitchFamily="34" charset="0"/>
              <a:buChar char="•"/>
            </a:pPr>
            <a:r>
              <a:rPr lang="en-GB" dirty="0">
                <a:solidFill>
                  <a:schemeClr val="accent6">
                    <a:lumMod val="75000"/>
                  </a:schemeClr>
                </a:solidFill>
                <a:latin typeface="OpenDyslexicAlta" panose="00000500000000000000" pitchFamily="50" charset="0"/>
              </a:rPr>
              <a:t>Pillow</a:t>
            </a:r>
          </a:p>
          <a:p>
            <a:pPr marL="285750" indent="-285750">
              <a:buFont typeface="Arial" panose="020B0604020202020204" pitchFamily="34" charset="0"/>
              <a:buChar char="•"/>
            </a:pPr>
            <a:r>
              <a:rPr lang="en-GB" dirty="0">
                <a:solidFill>
                  <a:schemeClr val="accent6">
                    <a:lumMod val="75000"/>
                  </a:schemeClr>
                </a:solidFill>
                <a:latin typeface="OpenDyslexicAlta" panose="00000500000000000000" pitchFamily="50" charset="0"/>
              </a:rPr>
              <a:t>Roll-mat</a:t>
            </a:r>
          </a:p>
          <a:p>
            <a:pPr marL="285750" indent="-285750">
              <a:buFont typeface="Arial" panose="020B0604020202020204" pitchFamily="34" charset="0"/>
              <a:buChar char="•"/>
            </a:pPr>
            <a:r>
              <a:rPr lang="en-GB" dirty="0">
                <a:solidFill>
                  <a:schemeClr val="accent6">
                    <a:lumMod val="75000"/>
                  </a:schemeClr>
                </a:solidFill>
                <a:latin typeface="OpenDyslexicAlta" panose="00000500000000000000" pitchFamily="50" charset="0"/>
              </a:rPr>
              <a:t>Bed time clothing</a:t>
            </a:r>
          </a:p>
        </p:txBody>
      </p:sp>
    </p:spTree>
    <p:extLst>
      <p:ext uri="{BB962C8B-B14F-4D97-AF65-F5344CB8AC3E}">
        <p14:creationId xmlns:p14="http://schemas.microsoft.com/office/powerpoint/2010/main" val="35298835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1525</TotalTime>
  <Words>1001</Words>
  <Application>Microsoft Office PowerPoint</Application>
  <PresentationFormat>Widescreen</PresentationFormat>
  <Paragraphs>101</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Calibri Light</vt:lpstr>
      <vt:lpstr>OpenDyslexicAlta</vt:lpstr>
      <vt:lpstr>Office Theme</vt:lpstr>
      <vt:lpstr>Year 3 Big Camp 6th – 7th June</vt:lpstr>
      <vt:lpstr>Why Big School Camp?</vt:lpstr>
      <vt:lpstr>Why Big School Camp?</vt:lpstr>
      <vt:lpstr>PowerPoint Presentation</vt:lpstr>
      <vt:lpstr>PowerPoint Presentation</vt:lpstr>
      <vt:lpstr>Staff</vt:lpstr>
      <vt:lpstr>Food </vt:lpstr>
      <vt:lpstr>Accommodation</vt:lpstr>
      <vt:lpstr>Things to take</vt:lpstr>
      <vt:lpstr>Things not to bring</vt:lpstr>
      <vt:lpstr>Friday 6th June</vt:lpstr>
      <vt:lpstr>Saturday 7th June</vt:lpstr>
      <vt:lpstr>Any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4 Bushcraft</dc:title>
  <dc:creator>Gemma Kendall</dc:creator>
  <cp:lastModifiedBy>B Hemingway</cp:lastModifiedBy>
  <cp:revision>34</cp:revision>
  <cp:lastPrinted>2025-01-28T16:15:26Z</cp:lastPrinted>
  <dcterms:created xsi:type="dcterms:W3CDTF">2024-05-01T14:10:53Z</dcterms:created>
  <dcterms:modified xsi:type="dcterms:W3CDTF">2025-03-04T16:39:47Z</dcterms:modified>
</cp:coreProperties>
</file>